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3" autoAdjust="0"/>
    <p:restoredTop sz="94660"/>
  </p:normalViewPr>
  <p:slideViewPr>
    <p:cSldViewPr snapToGrid="0">
      <p:cViewPr varScale="1">
        <p:scale>
          <a:sx n="89" d="100"/>
          <a:sy n="89" d="100"/>
        </p:scale>
        <p:origin x="68" y="3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it-IT"/>
              <a:t>Fare clic per modificare lo stile del titolo</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11/29/2016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11/29/2016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it-IT"/>
              <a:t>Fare clic per modificare lo stile del titolo</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11/29/2016</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11/29/2016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11/29/2016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11/29/2016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11/29/2016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DA16AA21-1863-4931-97CB-99D0A168701B}" type="datetimeFigureOut">
              <a:rPr lang="en-US" dirty="0"/>
              <a:t>11/29/2016</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3772C379-9A7C-4C87-A116-CBE9F58B04C5}" type="datetimeFigureOut">
              <a:rPr lang="en-US" dirty="0"/>
              <a:t>11/29/2016</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11/29/2016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11/29/2016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11/29/2016</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a:t>Tu si che vali</a:t>
            </a:r>
          </a:p>
        </p:txBody>
      </p:sp>
      <p:sp>
        <p:nvSpPr>
          <p:cNvPr id="3" name="Sottotitolo 2"/>
          <p:cNvSpPr>
            <a:spLocks noGrp="1"/>
          </p:cNvSpPr>
          <p:nvPr>
            <p:ph type="subTitle" idx="1"/>
          </p:nvPr>
        </p:nvSpPr>
        <p:spPr/>
        <p:txBody>
          <a:bodyPr/>
          <a:lstStyle/>
          <a:p>
            <a:r>
              <a:rPr lang="it-IT" sz="2800" dirty="0"/>
              <a:t>Esperienze di IRC</a:t>
            </a:r>
            <a:endParaRPr lang="it-IT" dirty="0"/>
          </a:p>
        </p:txBody>
      </p:sp>
    </p:spTree>
    <p:extLst>
      <p:ext uri="{BB962C8B-B14F-4D97-AF65-F5344CB8AC3E}">
        <p14:creationId xmlns:p14="http://schemas.microsoft.com/office/powerpoint/2010/main" val="34109955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541784"/>
            <a:ext cx="10058400" cy="1609344"/>
          </a:xfrm>
        </p:spPr>
        <p:txBody>
          <a:bodyPr>
            <a:normAutofit/>
          </a:bodyPr>
          <a:lstStyle/>
          <a:p>
            <a:r>
              <a:rPr lang="it-IT" sz="8000" dirty="0">
                <a:solidFill>
                  <a:srgbClr val="C00000"/>
                </a:solidFill>
              </a:rPr>
              <a:t>L’antefatto</a:t>
            </a:r>
          </a:p>
        </p:txBody>
      </p:sp>
      <p:sp>
        <p:nvSpPr>
          <p:cNvPr id="3" name="Segnaposto contenuto 2"/>
          <p:cNvSpPr>
            <a:spLocks noGrp="1"/>
          </p:cNvSpPr>
          <p:nvPr>
            <p:ph idx="1"/>
          </p:nvPr>
        </p:nvSpPr>
        <p:spPr>
          <a:xfrm>
            <a:off x="1019840" y="2736055"/>
            <a:ext cx="10058400" cy="3850485"/>
          </a:xfrm>
        </p:spPr>
        <p:txBody>
          <a:bodyPr>
            <a:normAutofit/>
          </a:bodyPr>
          <a:lstStyle/>
          <a:p>
            <a:pPr marL="0" indent="0">
              <a:buNone/>
            </a:pPr>
            <a:r>
              <a:rPr lang="it-IT" sz="4000" dirty="0"/>
              <a:t>«Amor che a null’amato amar perdona» 									</a:t>
            </a:r>
            <a:r>
              <a:rPr lang="it-IT" sz="2800" dirty="0">
                <a:solidFill>
                  <a:srgbClr val="C00000"/>
                </a:solidFill>
              </a:rPr>
              <a:t>(Dante)</a:t>
            </a:r>
          </a:p>
          <a:p>
            <a:pPr marL="0" indent="0">
              <a:buNone/>
            </a:pPr>
            <a:endParaRPr lang="it-IT" sz="2400" dirty="0"/>
          </a:p>
          <a:p>
            <a:pPr marL="0" indent="0">
              <a:buNone/>
            </a:pPr>
            <a:endParaRPr lang="it-IT" sz="2400" dirty="0"/>
          </a:p>
          <a:p>
            <a:pPr marL="0" indent="0">
              <a:buNone/>
            </a:pPr>
            <a:r>
              <a:rPr lang="it-IT" sz="2400" dirty="0">
                <a:solidFill>
                  <a:srgbClr val="C00000"/>
                </a:solidFill>
              </a:rPr>
              <a:t>L’ora di religione è gratitudine</a:t>
            </a:r>
            <a:r>
              <a:rPr lang="it-IT" sz="2400" dirty="0"/>
              <a:t>, è la comunicazione di un incontro che  mi costituisce fin nell’intimo. L’incontro con Colui che riempie il mio cuore, compie la mia affettività e la mia sete di significato.</a:t>
            </a:r>
            <a:endParaRPr lang="it-IT" sz="2400" dirty="0">
              <a:solidFill>
                <a:srgbClr val="C00000"/>
              </a:solidFill>
            </a:endParaRPr>
          </a:p>
          <a:p>
            <a:pPr marL="0" indent="0">
              <a:buNone/>
            </a:pPr>
            <a:endParaRPr lang="it-IT" sz="2400" dirty="0"/>
          </a:p>
        </p:txBody>
      </p:sp>
    </p:spTree>
    <p:extLst>
      <p:ext uri="{BB962C8B-B14F-4D97-AF65-F5344CB8AC3E}">
        <p14:creationId xmlns:p14="http://schemas.microsoft.com/office/powerpoint/2010/main" val="256312495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85770" y="327469"/>
            <a:ext cx="3877342" cy="1609344"/>
          </a:xfrm>
        </p:spPr>
        <p:txBody>
          <a:bodyPr/>
          <a:lstStyle/>
          <a:p>
            <a:r>
              <a:rPr lang="it-IT" dirty="0">
                <a:solidFill>
                  <a:srgbClr val="C00000"/>
                </a:solidFill>
              </a:rPr>
              <a:t>La proposta di un metodo</a:t>
            </a:r>
          </a:p>
        </p:txBody>
      </p:sp>
      <p:sp>
        <p:nvSpPr>
          <p:cNvPr id="3" name="Segnaposto contenuto 2"/>
          <p:cNvSpPr>
            <a:spLocks noGrp="1"/>
          </p:cNvSpPr>
          <p:nvPr>
            <p:ph idx="1"/>
          </p:nvPr>
        </p:nvSpPr>
        <p:spPr>
          <a:xfrm>
            <a:off x="4884634" y="2785769"/>
            <a:ext cx="1937671" cy="700373"/>
          </a:xfrm>
        </p:spPr>
        <p:txBody>
          <a:bodyPr>
            <a:normAutofit/>
          </a:bodyPr>
          <a:lstStyle/>
          <a:p>
            <a:pPr marL="0" indent="0">
              <a:buNone/>
            </a:pPr>
            <a:r>
              <a:rPr lang="it-IT" sz="2800" dirty="0"/>
              <a:t>ESIGENZE</a:t>
            </a:r>
          </a:p>
        </p:txBody>
      </p:sp>
      <p:sp>
        <p:nvSpPr>
          <p:cNvPr id="4" name="Segnaposto contenuto 2"/>
          <p:cNvSpPr txBox="1">
            <a:spLocks/>
          </p:cNvSpPr>
          <p:nvPr/>
        </p:nvSpPr>
        <p:spPr>
          <a:xfrm>
            <a:off x="8301736" y="2014245"/>
            <a:ext cx="1728121" cy="407480"/>
          </a:xfrm>
          <a:prstGeom prst="rect">
            <a:avLst/>
          </a:prstGeom>
        </p:spPr>
        <p:txBody>
          <a:bodyPr vert="horz" lIns="91440" tIns="45720" rIns="91440" bIns="45720" rtlCol="0">
            <a:normAutofit fontScale="92500" lnSpcReduction="10000"/>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indent="0">
              <a:buFont typeface="Wingdings" pitchFamily="2" charset="2"/>
              <a:buNone/>
            </a:pPr>
            <a:r>
              <a:rPr lang="it-IT" sz="2600" dirty="0"/>
              <a:t>MONDO</a:t>
            </a:r>
            <a:endParaRPr lang="it-IT" dirty="0"/>
          </a:p>
        </p:txBody>
      </p:sp>
      <p:sp>
        <p:nvSpPr>
          <p:cNvPr id="5" name="Segnaposto contenuto 2"/>
          <p:cNvSpPr txBox="1">
            <a:spLocks/>
          </p:cNvSpPr>
          <p:nvPr/>
        </p:nvSpPr>
        <p:spPr>
          <a:xfrm>
            <a:off x="8294589" y="3513575"/>
            <a:ext cx="1423321" cy="378905"/>
          </a:xfrm>
          <a:prstGeom prst="rect">
            <a:avLst/>
          </a:prstGeom>
        </p:spPr>
        <p:txBody>
          <a:bodyPr vert="horz" lIns="91440" tIns="45720" rIns="91440" bIns="45720" rtlCol="0">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indent="0">
              <a:buFont typeface="Wingdings" pitchFamily="2" charset="2"/>
              <a:buNone/>
            </a:pPr>
            <a:r>
              <a:rPr lang="it-IT" sz="2400" dirty="0"/>
              <a:t>CRISTO</a:t>
            </a:r>
          </a:p>
        </p:txBody>
      </p:sp>
      <p:sp>
        <p:nvSpPr>
          <p:cNvPr id="6" name="Segnaposto contenuto 2"/>
          <p:cNvSpPr txBox="1">
            <a:spLocks/>
          </p:cNvSpPr>
          <p:nvPr/>
        </p:nvSpPr>
        <p:spPr>
          <a:xfrm>
            <a:off x="8295780" y="4729163"/>
            <a:ext cx="1597152" cy="400050"/>
          </a:xfrm>
          <a:prstGeom prst="rect">
            <a:avLst/>
          </a:prstGeom>
        </p:spPr>
        <p:txBody>
          <a:bodyPr vert="horz" lIns="91440" tIns="45720" rIns="91440" bIns="45720" rtlCol="0">
            <a:normAutofit fontScale="92500" lnSpcReduction="10000"/>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indent="0">
              <a:buFont typeface="Wingdings" pitchFamily="2" charset="2"/>
              <a:buNone/>
            </a:pPr>
            <a:r>
              <a:rPr lang="it-IT" sz="2600" dirty="0"/>
              <a:t>CHIESA</a:t>
            </a:r>
            <a:endParaRPr lang="it-IT" dirty="0"/>
          </a:p>
        </p:txBody>
      </p:sp>
      <p:cxnSp>
        <p:nvCxnSpPr>
          <p:cNvPr id="14" name="Connettore 2 13"/>
          <p:cNvCxnSpPr/>
          <p:nvPr/>
        </p:nvCxnSpPr>
        <p:spPr>
          <a:xfrm flipV="1">
            <a:off x="6986612" y="2228841"/>
            <a:ext cx="1157287" cy="67151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5" name="Connettore 2 14"/>
          <p:cNvCxnSpPr/>
          <p:nvPr/>
        </p:nvCxnSpPr>
        <p:spPr>
          <a:xfrm>
            <a:off x="6986612" y="3078948"/>
            <a:ext cx="1157287" cy="60721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9" name="Connettore 2 18"/>
          <p:cNvCxnSpPr/>
          <p:nvPr/>
        </p:nvCxnSpPr>
        <p:spPr>
          <a:xfrm>
            <a:off x="8960670" y="4052878"/>
            <a:ext cx="4757" cy="53340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2" name="Connettore curvo 21"/>
          <p:cNvCxnSpPr>
            <a:stCxn id="6" idx="2"/>
            <a:endCxn id="3" idx="2"/>
          </p:cNvCxnSpPr>
          <p:nvPr/>
        </p:nvCxnSpPr>
        <p:spPr>
          <a:xfrm rot="5400000" flipH="1">
            <a:off x="6652377" y="2687235"/>
            <a:ext cx="1643071" cy="3240886"/>
          </a:xfrm>
          <a:prstGeom prst="curvedConnector3">
            <a:avLst>
              <a:gd name="adj1" fmla="val -34783"/>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2" name="Connettore curvo 31"/>
          <p:cNvCxnSpPr>
            <a:stCxn id="4" idx="0"/>
            <a:endCxn id="3" idx="0"/>
          </p:cNvCxnSpPr>
          <p:nvPr/>
        </p:nvCxnSpPr>
        <p:spPr>
          <a:xfrm rot="16200000" flipH="1" flipV="1">
            <a:off x="7123872" y="743843"/>
            <a:ext cx="771524" cy="3312327"/>
          </a:xfrm>
          <a:prstGeom prst="curvedConnector3">
            <a:avLst>
              <a:gd name="adj1" fmla="val -94445"/>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9" name="Segnaposto contenuto 2"/>
          <p:cNvSpPr txBox="1">
            <a:spLocks/>
          </p:cNvSpPr>
          <p:nvPr/>
        </p:nvSpPr>
        <p:spPr>
          <a:xfrm>
            <a:off x="6822305" y="983110"/>
            <a:ext cx="1661434" cy="278612"/>
          </a:xfrm>
          <a:prstGeom prst="rect">
            <a:avLst/>
          </a:prstGeom>
        </p:spPr>
        <p:txBody>
          <a:bodyPr vert="horz" lIns="91440" tIns="45720" rIns="91440" bIns="45720" rtlCol="0">
            <a:normAutofit fontScale="62500" lnSpcReduction="20000"/>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indent="0">
              <a:buFont typeface="Wingdings" pitchFamily="2" charset="2"/>
              <a:buNone/>
            </a:pPr>
            <a:r>
              <a:rPr lang="it-IT" sz="2600" b="1" dirty="0">
                <a:solidFill>
                  <a:srgbClr val="C00000"/>
                </a:solidFill>
              </a:rPr>
              <a:t>Corrisponde?</a:t>
            </a:r>
            <a:endParaRPr lang="it-IT" b="1" dirty="0">
              <a:solidFill>
                <a:srgbClr val="C00000"/>
              </a:solidFill>
            </a:endParaRPr>
          </a:p>
        </p:txBody>
      </p:sp>
      <p:sp>
        <p:nvSpPr>
          <p:cNvPr id="40" name="Segnaposto contenuto 2"/>
          <p:cNvSpPr txBox="1">
            <a:spLocks/>
          </p:cNvSpPr>
          <p:nvPr/>
        </p:nvSpPr>
        <p:spPr>
          <a:xfrm>
            <a:off x="6734538" y="5750712"/>
            <a:ext cx="1661434" cy="278612"/>
          </a:xfrm>
          <a:prstGeom prst="rect">
            <a:avLst/>
          </a:prstGeom>
        </p:spPr>
        <p:txBody>
          <a:bodyPr vert="horz" lIns="91440" tIns="45720" rIns="91440" bIns="45720" rtlCol="0">
            <a:normAutofit fontScale="62500" lnSpcReduction="20000"/>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indent="0">
              <a:buFont typeface="Wingdings" pitchFamily="2" charset="2"/>
              <a:buNone/>
            </a:pPr>
            <a:r>
              <a:rPr lang="it-IT" sz="2600" b="1" dirty="0">
                <a:solidFill>
                  <a:srgbClr val="C00000"/>
                </a:solidFill>
              </a:rPr>
              <a:t>Corrisponde?</a:t>
            </a:r>
            <a:endParaRPr lang="it-IT" b="1" dirty="0">
              <a:solidFill>
                <a:srgbClr val="C00000"/>
              </a:solidFill>
            </a:endParaRPr>
          </a:p>
        </p:txBody>
      </p:sp>
    </p:spTree>
    <p:extLst>
      <p:ext uri="{BB962C8B-B14F-4D97-AF65-F5344CB8AC3E}">
        <p14:creationId xmlns:p14="http://schemas.microsoft.com/office/powerpoint/2010/main" val="21679045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outVertic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circle(in)">
                                      <p:cBhvr>
                                        <p:cTn id="22" dur="2000"/>
                                        <p:tgtEl>
                                          <p:spTgt spid="32"/>
                                        </p:tgtEl>
                                      </p:cBhvr>
                                    </p:animEffect>
                                  </p:childTnLst>
                                </p:cTn>
                              </p:par>
                              <p:par>
                                <p:cTn id="23" presetID="6" presetClass="entr" presetSubtype="16"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circle(in)">
                                      <p:cBhvr>
                                        <p:cTn id="25" dur="2000"/>
                                        <p:tgtEl>
                                          <p:spTgt spid="39"/>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37"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barn(outVertical)">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down)">
                                      <p:cBhvr>
                                        <p:cTn id="35" dur="5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37" fill="hold" nodeType="click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barn(outVertical)">
                                      <p:cBhvr>
                                        <p:cTn id="40" dur="500"/>
                                        <p:tgtEl>
                                          <p:spTgt spid="19"/>
                                        </p:tgtEl>
                                      </p:cBhvr>
                                    </p:animEffect>
                                  </p:childTnLst>
                                </p:cTn>
                              </p:par>
                            </p:childTnLst>
                          </p:cTn>
                        </p:par>
                      </p:childTnLst>
                    </p:cTn>
                  </p:par>
                  <p:par>
                    <p:cTn id="41" fill="hold">
                      <p:stCondLst>
                        <p:cond delay="indefinite"/>
                      </p:stCondLst>
                      <p:childTnLst>
                        <p:par>
                          <p:cTn id="42" fill="hold">
                            <p:stCondLst>
                              <p:cond delay="0"/>
                            </p:stCondLst>
                            <p:childTnLst>
                              <p:par>
                                <p:cTn id="43" presetID="47" presetClass="entr" presetSubtype="0"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1000"/>
                                        <p:tgtEl>
                                          <p:spTgt spid="6"/>
                                        </p:tgtEl>
                                      </p:cBhvr>
                                    </p:animEffect>
                                    <p:anim calcmode="lin" valueType="num">
                                      <p:cBhvr>
                                        <p:cTn id="46" dur="1000" fill="hold"/>
                                        <p:tgtEl>
                                          <p:spTgt spid="6"/>
                                        </p:tgtEl>
                                        <p:attrNameLst>
                                          <p:attrName>ppt_x</p:attrName>
                                        </p:attrNameLst>
                                      </p:cBhvr>
                                      <p:tavLst>
                                        <p:tav tm="0">
                                          <p:val>
                                            <p:strVal val="#ppt_x"/>
                                          </p:val>
                                        </p:tav>
                                        <p:tav tm="100000">
                                          <p:val>
                                            <p:strVal val="#ppt_x"/>
                                          </p:val>
                                        </p:tav>
                                      </p:tavLst>
                                    </p:anim>
                                    <p:anim calcmode="lin" valueType="num">
                                      <p:cBhvr>
                                        <p:cTn id="4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nodeType="click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circle(in)">
                                      <p:cBhvr>
                                        <p:cTn id="52" dur="2000"/>
                                        <p:tgtEl>
                                          <p:spTgt spid="22"/>
                                        </p:tgtEl>
                                      </p:cBhvr>
                                    </p:animEffect>
                                  </p:childTnLst>
                                </p:cTn>
                              </p:par>
                              <p:par>
                                <p:cTn id="53" presetID="6" presetClass="entr" presetSubtype="16" fill="hold" grpId="0" nodeType="with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circle(in)">
                                      <p:cBhvr>
                                        <p:cTn id="55" dur="2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P spid="39" grpId="0"/>
      <p:bldP spid="4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6600" dirty="0">
                <a:solidFill>
                  <a:srgbClr val="C00000"/>
                </a:solidFill>
              </a:rPr>
              <a:t>Perché partire dalle esigenze?</a:t>
            </a:r>
          </a:p>
        </p:txBody>
      </p:sp>
      <p:sp>
        <p:nvSpPr>
          <p:cNvPr id="3" name="Segnaposto contenuto 2"/>
          <p:cNvSpPr>
            <a:spLocks noGrp="1"/>
          </p:cNvSpPr>
          <p:nvPr>
            <p:ph idx="1"/>
          </p:nvPr>
        </p:nvSpPr>
        <p:spPr/>
        <p:txBody>
          <a:bodyPr>
            <a:normAutofit/>
          </a:bodyPr>
          <a:lstStyle/>
          <a:p>
            <a:pPr marL="0" indent="0">
              <a:buNone/>
            </a:pPr>
            <a:endParaRPr lang="it-IT" sz="4000" dirty="0">
              <a:solidFill>
                <a:srgbClr val="C00000"/>
              </a:solidFill>
            </a:endParaRPr>
          </a:p>
          <a:p>
            <a:pPr marL="0" indent="0">
              <a:buNone/>
            </a:pPr>
            <a:r>
              <a:rPr lang="it-IT" sz="4000" dirty="0">
                <a:solidFill>
                  <a:srgbClr val="C00000"/>
                </a:solidFill>
              </a:rPr>
              <a:t>«</a:t>
            </a:r>
            <a:r>
              <a:rPr lang="it-IT" sz="4000" dirty="0"/>
              <a:t>Niente è tanto incredibile </a:t>
            </a:r>
            <a:br>
              <a:rPr lang="it-IT" sz="4000" dirty="0"/>
            </a:br>
            <a:r>
              <a:rPr lang="it-IT" sz="4000" dirty="0"/>
              <a:t>quanto la risposta </a:t>
            </a:r>
            <a:br>
              <a:rPr lang="it-IT" sz="4000" dirty="0"/>
            </a:br>
            <a:r>
              <a:rPr lang="it-IT" sz="4000" dirty="0"/>
              <a:t>a una domanda che non si pone</a:t>
            </a:r>
            <a:r>
              <a:rPr lang="it-IT" sz="4000" dirty="0">
                <a:solidFill>
                  <a:srgbClr val="C00000"/>
                </a:solidFill>
              </a:rPr>
              <a:t>»</a:t>
            </a:r>
            <a:br>
              <a:rPr lang="it-IT" sz="4000" dirty="0"/>
            </a:br>
            <a:br>
              <a:rPr lang="it-IT" sz="4000" dirty="0"/>
            </a:br>
            <a:r>
              <a:rPr lang="it-IT" sz="4000" dirty="0"/>
              <a:t>								</a:t>
            </a:r>
            <a:r>
              <a:rPr lang="it-IT" sz="2400" dirty="0">
                <a:solidFill>
                  <a:srgbClr val="C00000"/>
                </a:solidFill>
              </a:rPr>
              <a:t>Reinhold </a:t>
            </a:r>
            <a:r>
              <a:rPr lang="it-IT" sz="2400" dirty="0" err="1">
                <a:solidFill>
                  <a:srgbClr val="C00000"/>
                </a:solidFill>
              </a:rPr>
              <a:t>Niebuhr</a:t>
            </a:r>
            <a:endParaRPr lang="it-IT" sz="2400" dirty="0">
              <a:solidFill>
                <a:srgbClr val="C00000"/>
              </a:solidFill>
            </a:endParaRPr>
          </a:p>
          <a:p>
            <a:pPr marL="0" indent="0">
              <a:buNone/>
            </a:pPr>
            <a:endParaRPr lang="it-IT" dirty="0">
              <a:solidFill>
                <a:srgbClr val="C00000"/>
              </a:solidFill>
            </a:endParaRPr>
          </a:p>
        </p:txBody>
      </p:sp>
    </p:spTree>
    <p:extLst>
      <p:ext uri="{BB962C8B-B14F-4D97-AF65-F5344CB8AC3E}">
        <p14:creationId xmlns:p14="http://schemas.microsoft.com/office/powerpoint/2010/main" val="372461847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9038" y="120301"/>
            <a:ext cx="11580019" cy="1609344"/>
          </a:xfrm>
        </p:spPr>
        <p:txBody>
          <a:bodyPr>
            <a:normAutofit/>
          </a:bodyPr>
          <a:lstStyle/>
          <a:p>
            <a:r>
              <a:rPr lang="it-IT" sz="5200" dirty="0">
                <a:solidFill>
                  <a:srgbClr val="C00000"/>
                </a:solidFill>
              </a:rPr>
              <a:t>ESIGENZA: </a:t>
            </a:r>
            <a:r>
              <a:rPr lang="it-IT" sz="5200" dirty="0">
                <a:solidFill>
                  <a:schemeClr val="tx1"/>
                </a:solidFill>
              </a:rPr>
              <a:t>valgo a qualcosa o sono uno zero?</a:t>
            </a:r>
            <a:endParaRPr lang="it-IT" sz="5200" dirty="0">
              <a:solidFill>
                <a:srgbClr val="C00000"/>
              </a:solidFill>
            </a:endParaRPr>
          </a:p>
        </p:txBody>
      </p:sp>
      <p:sp>
        <p:nvSpPr>
          <p:cNvPr id="3" name="Segnaposto contenuto 2"/>
          <p:cNvSpPr>
            <a:spLocks noGrp="1"/>
          </p:cNvSpPr>
          <p:nvPr>
            <p:ph idx="1"/>
          </p:nvPr>
        </p:nvSpPr>
        <p:spPr>
          <a:xfrm>
            <a:off x="471487" y="1807374"/>
            <a:ext cx="10865643" cy="4679156"/>
          </a:xfrm>
        </p:spPr>
        <p:txBody>
          <a:bodyPr>
            <a:normAutofit/>
          </a:bodyPr>
          <a:lstStyle/>
          <a:p>
            <a:pPr marL="0" indent="0">
              <a:buNone/>
            </a:pPr>
            <a:r>
              <a:rPr lang="it-IT" sz="1800" i="1" dirty="0">
                <a:solidFill>
                  <a:srgbClr val="C00000"/>
                </a:solidFill>
              </a:rPr>
              <a:t>da una «conversazione» su Yahoo </a:t>
            </a:r>
            <a:r>
              <a:rPr lang="it-IT" sz="1800" i="1" dirty="0" err="1">
                <a:solidFill>
                  <a:srgbClr val="C00000"/>
                </a:solidFill>
              </a:rPr>
              <a:t>Answer</a:t>
            </a:r>
            <a:br>
              <a:rPr lang="it-IT" sz="1800" i="1" dirty="0">
                <a:solidFill>
                  <a:srgbClr val="C00000"/>
                </a:solidFill>
              </a:rPr>
            </a:br>
            <a:br>
              <a:rPr lang="it-IT" sz="1800" i="1" dirty="0">
                <a:solidFill>
                  <a:srgbClr val="C00000"/>
                </a:solidFill>
              </a:rPr>
            </a:br>
            <a:br>
              <a:rPr lang="it-IT" sz="1800" i="1" dirty="0">
                <a:solidFill>
                  <a:srgbClr val="C00000"/>
                </a:solidFill>
              </a:rPr>
            </a:br>
            <a:r>
              <a:rPr lang="it-IT" sz="2400" dirty="0"/>
              <a:t>«Ma valgo qualcosa, oppure sono uno zero? Ho già mandato questa domanda ieri, ma ho avuto una sola risposta, quindi ci riprovo per avere più pareri. Comunque….  A detta dei miei, valgo molto di più di quanto io non creda.  Al di fuori della famiglia, invece, credo siano poche le persone che mi stimano. Dal comportamento di molte persone (interruzione di discorsi quando io sto arrivando, notizie che mi sono giunte da altri, ecc.) sono reputato una persona stupida. Quanto valgo realmente? Come faccio a dare una giusta opinione di me, semplicemente con il mio comportamento?»</a:t>
            </a:r>
            <a:br>
              <a:rPr lang="it-IT" sz="2400" dirty="0"/>
            </a:br>
            <a:br>
              <a:rPr lang="it-IT" sz="2400" dirty="0"/>
            </a:br>
            <a:r>
              <a:rPr lang="it-IT" sz="2400" dirty="0"/>
              <a:t>								                        </a:t>
            </a:r>
            <a:r>
              <a:rPr lang="it-IT" sz="2400" dirty="0">
                <a:solidFill>
                  <a:srgbClr val="C00000"/>
                </a:solidFill>
              </a:rPr>
              <a:t>(Matteo)</a:t>
            </a:r>
          </a:p>
          <a:p>
            <a:pPr marL="0" indent="0" algn="r">
              <a:buNone/>
            </a:pPr>
            <a:endParaRPr lang="it-IT" sz="2400" dirty="0">
              <a:solidFill>
                <a:srgbClr val="C00000"/>
              </a:solidFill>
            </a:endParaRPr>
          </a:p>
        </p:txBody>
      </p:sp>
    </p:spTree>
    <p:extLst>
      <p:ext uri="{BB962C8B-B14F-4D97-AF65-F5344CB8AC3E}">
        <p14:creationId xmlns:p14="http://schemas.microsoft.com/office/powerpoint/2010/main" val="338052142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91217" y="234598"/>
            <a:ext cx="10603040" cy="1609344"/>
          </a:xfrm>
        </p:spPr>
        <p:txBody>
          <a:bodyPr/>
          <a:lstStyle/>
          <a:p>
            <a:r>
              <a:rPr lang="it-IT" dirty="0">
                <a:solidFill>
                  <a:srgbClr val="C00000"/>
                </a:solidFill>
              </a:rPr>
              <a:t>Il Mondo: </a:t>
            </a:r>
            <a:r>
              <a:rPr lang="it-IT" dirty="0">
                <a:solidFill>
                  <a:schemeClr val="tx1"/>
                </a:solidFill>
              </a:rPr>
              <a:t>valgo se riesco</a:t>
            </a:r>
            <a:endParaRPr lang="it-IT" dirty="0">
              <a:solidFill>
                <a:srgbClr val="C00000"/>
              </a:solidFill>
            </a:endParaRPr>
          </a:p>
        </p:txBody>
      </p:sp>
      <p:pic>
        <p:nvPicPr>
          <p:cNvPr id="4" name="Immagine 3"/>
          <p:cNvPicPr>
            <a:picLocks noChangeAspect="1"/>
          </p:cNvPicPr>
          <p:nvPr/>
        </p:nvPicPr>
        <p:blipFill>
          <a:blip r:embed="rId2"/>
          <a:stretch>
            <a:fillRect/>
          </a:stretch>
        </p:blipFill>
        <p:spPr>
          <a:xfrm>
            <a:off x="7622382" y="2528798"/>
            <a:ext cx="4298156" cy="2414761"/>
          </a:xfrm>
          <a:prstGeom prst="rect">
            <a:avLst/>
          </a:prstGeom>
        </p:spPr>
      </p:pic>
      <p:sp>
        <p:nvSpPr>
          <p:cNvPr id="5" name="Rettangolo 4"/>
          <p:cNvSpPr/>
          <p:nvPr/>
        </p:nvSpPr>
        <p:spPr>
          <a:xfrm>
            <a:off x="680133" y="2541925"/>
            <a:ext cx="6096000" cy="2308324"/>
          </a:xfrm>
          <a:prstGeom prst="rect">
            <a:avLst/>
          </a:prstGeom>
        </p:spPr>
        <p:txBody>
          <a:bodyPr>
            <a:spAutoFit/>
          </a:bodyPr>
          <a:lstStyle/>
          <a:p>
            <a:r>
              <a:rPr lang="it-IT" i="1" dirty="0">
                <a:solidFill>
                  <a:srgbClr val="C00000"/>
                </a:solidFill>
              </a:rPr>
              <a:t>da una «conversazione» su Yahoo </a:t>
            </a:r>
            <a:r>
              <a:rPr lang="it-IT" i="1" dirty="0" err="1">
                <a:solidFill>
                  <a:srgbClr val="C00000"/>
                </a:solidFill>
              </a:rPr>
              <a:t>Answer</a:t>
            </a:r>
            <a:endParaRPr lang="it-IT" sz="2400" dirty="0">
              <a:solidFill>
                <a:srgbClr val="C00000"/>
              </a:solidFill>
            </a:endParaRPr>
          </a:p>
          <a:p>
            <a:endParaRPr lang="it-IT" dirty="0"/>
          </a:p>
          <a:p>
            <a:r>
              <a:rPr lang="it-IT" dirty="0"/>
              <a:t>«Nessuno è inutile in questa vita!!! Ti prego non pensare mai questo cose!! Tu sei importante e non sei uno zero!!! Ognuno di noi ha delle qualità anche se non vengono subito fuori ma prima o poi le scopriamo!!! Ciao...non farti questi problemi!!!!»</a:t>
            </a:r>
          </a:p>
          <a:p>
            <a:pPr algn="r"/>
            <a:r>
              <a:rPr lang="it-IT" dirty="0">
                <a:solidFill>
                  <a:srgbClr val="C00000"/>
                </a:solidFill>
              </a:rPr>
              <a:t>(Roma_9)</a:t>
            </a:r>
            <a:endParaRPr lang="it-IT" dirty="0"/>
          </a:p>
        </p:txBody>
      </p:sp>
    </p:spTree>
    <p:extLst>
      <p:ext uri="{BB962C8B-B14F-4D97-AF65-F5344CB8AC3E}">
        <p14:creationId xmlns:p14="http://schemas.microsoft.com/office/powerpoint/2010/main" val="278443711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heel(1)">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4344" y="163157"/>
            <a:ext cx="10058400" cy="994124"/>
          </a:xfrm>
        </p:spPr>
        <p:txBody>
          <a:bodyPr/>
          <a:lstStyle/>
          <a:p>
            <a:r>
              <a:rPr lang="it-IT" dirty="0">
                <a:solidFill>
                  <a:srgbClr val="C00000"/>
                </a:solidFill>
              </a:rPr>
              <a:t>CORRISPONDE?</a:t>
            </a:r>
          </a:p>
        </p:txBody>
      </p:sp>
      <p:sp>
        <p:nvSpPr>
          <p:cNvPr id="3" name="Segnaposto contenuto 2"/>
          <p:cNvSpPr>
            <a:spLocks noGrp="1"/>
          </p:cNvSpPr>
          <p:nvPr>
            <p:ph idx="1"/>
          </p:nvPr>
        </p:nvSpPr>
        <p:spPr>
          <a:xfrm>
            <a:off x="464344" y="1264444"/>
            <a:ext cx="10908506" cy="4907756"/>
          </a:xfrm>
        </p:spPr>
        <p:txBody>
          <a:bodyPr>
            <a:normAutofit/>
          </a:bodyPr>
          <a:lstStyle/>
          <a:p>
            <a:r>
              <a:rPr lang="it-IT" dirty="0"/>
              <a:t>E’ chiaro che nella vita non si può riuscire in tutti i campi. Se uno vuole essere il migliore deve </a:t>
            </a:r>
            <a:r>
              <a:rPr lang="it-IT" b="1" dirty="0"/>
              <a:t>specializzarsi</a:t>
            </a:r>
            <a:r>
              <a:rPr lang="it-IT" dirty="0"/>
              <a:t>: puntare sul proprio aspetto fisico, oppure sulla propria simpatia, la propria intelligenza, dimenticando tutto il resto. Ma in questo modo ad avere valore non sono “io” tutto intero, bensì solo una parte di me.  </a:t>
            </a:r>
          </a:p>
          <a:p>
            <a:r>
              <a:rPr lang="it-IT" dirty="0"/>
              <a:t>Il criterio del “valgo se riesco” è legato sempre al riconoscimento degli altri e quindi ci rende meno liberi, sempre ricattati dai voti che la giuria popolare che abita la nostra vita può darci. Cadiamo in questo senso in uno stato di </a:t>
            </a:r>
            <a:r>
              <a:rPr lang="it-IT" b="1" dirty="0"/>
              <a:t>schiavitù</a:t>
            </a:r>
            <a:r>
              <a:rPr lang="it-IT" dirty="0"/>
              <a:t>.</a:t>
            </a:r>
          </a:p>
          <a:p>
            <a:r>
              <a:rPr lang="it-IT" dirty="0"/>
              <a:t>Il criterio della riuscita fa leva sulla </a:t>
            </a:r>
            <a:r>
              <a:rPr lang="it-IT" b="1" dirty="0"/>
              <a:t>reazione</a:t>
            </a:r>
            <a:r>
              <a:rPr lang="it-IT" dirty="0"/>
              <a:t> che provochi negli altri: bellezza, potere, immagine, non su quello che sei realmente. Ma in questo modo, concentrandoti sull’apparenza, puoi perdere te stesso, il profondo del tuo cuore.</a:t>
            </a:r>
          </a:p>
          <a:p>
            <a:r>
              <a:rPr lang="it-IT" dirty="0"/>
              <a:t>Se un uomo per valere deve essere il primo, dovrà battere tutti nel proprio campo. La vita si popolerà di </a:t>
            </a:r>
            <a:r>
              <a:rPr lang="it-IT" b="1" dirty="0"/>
              <a:t>concorrenti invece che </a:t>
            </a:r>
            <a:r>
              <a:rPr lang="it-IT" dirty="0"/>
              <a:t>di</a:t>
            </a:r>
            <a:r>
              <a:rPr lang="it-IT" b="1" dirty="0"/>
              <a:t> amici</a:t>
            </a:r>
            <a:r>
              <a:rPr lang="it-IT" dirty="0"/>
              <a:t>. </a:t>
            </a:r>
          </a:p>
          <a:p>
            <a:r>
              <a:rPr lang="it-IT" dirty="0"/>
              <a:t>Questo criterio introduce nella società una </a:t>
            </a:r>
            <a:r>
              <a:rPr lang="it-IT" b="1" dirty="0"/>
              <a:t>mentalità antidemocratica</a:t>
            </a:r>
            <a:r>
              <a:rPr lang="it-IT" dirty="0"/>
              <a:t>: chi non «riesce» (i bambini o gli anziani) vale di meno.</a:t>
            </a:r>
          </a:p>
          <a:p>
            <a:endParaRPr lang="it-IT" dirty="0"/>
          </a:p>
        </p:txBody>
      </p:sp>
    </p:spTree>
    <p:extLst>
      <p:ext uri="{BB962C8B-B14F-4D97-AF65-F5344CB8AC3E}">
        <p14:creationId xmlns:p14="http://schemas.microsoft.com/office/powerpoint/2010/main" val="411752285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0075" y="41716"/>
            <a:ext cx="11279981" cy="1609344"/>
          </a:xfrm>
        </p:spPr>
        <p:txBody>
          <a:bodyPr/>
          <a:lstStyle/>
          <a:p>
            <a:r>
              <a:rPr lang="it-IT" dirty="0">
                <a:solidFill>
                  <a:srgbClr val="C00000"/>
                </a:solidFill>
              </a:rPr>
              <a:t>Cristo: </a:t>
            </a:r>
            <a:r>
              <a:rPr lang="it-IT" dirty="0">
                <a:solidFill>
                  <a:schemeClr val="tx1"/>
                </a:solidFill>
              </a:rPr>
              <a:t>valgo perché rapporto con dio</a:t>
            </a:r>
            <a:endParaRPr lang="it-IT" dirty="0">
              <a:solidFill>
                <a:srgbClr val="C00000"/>
              </a:solidFill>
            </a:endParaRPr>
          </a:p>
        </p:txBody>
      </p:sp>
      <p:sp>
        <p:nvSpPr>
          <p:cNvPr id="3" name="Segnaposto contenuto 2"/>
          <p:cNvSpPr>
            <a:spLocks noGrp="1"/>
          </p:cNvSpPr>
          <p:nvPr>
            <p:ph idx="1"/>
          </p:nvPr>
        </p:nvSpPr>
        <p:spPr>
          <a:xfrm>
            <a:off x="600075" y="1964531"/>
            <a:ext cx="10887075" cy="4493419"/>
          </a:xfrm>
        </p:spPr>
        <p:txBody>
          <a:bodyPr>
            <a:normAutofit/>
          </a:bodyPr>
          <a:lstStyle/>
          <a:p>
            <a:pPr marL="0" indent="0">
              <a:buNone/>
            </a:pPr>
            <a:r>
              <a:rPr lang="it-IT" b="1" dirty="0">
                <a:solidFill>
                  <a:srgbClr val="C00000"/>
                </a:solidFill>
              </a:rPr>
              <a:t>Il fariseo e il pubblicano (Lc 18,9-14)</a:t>
            </a:r>
          </a:p>
          <a:p>
            <a:pPr marL="0" indent="0">
              <a:buNone/>
            </a:pPr>
            <a:r>
              <a:rPr lang="it-IT" dirty="0"/>
              <a:t>«Due uomini salirono al tempio a pregare: uno era fariseo e l’altro pubblicano. Il fariseo, stando in piedi, pregava così tra sé: “O Dio, ti ringrazio perché non sono come gli altri uomini, ladri, ingiusti, adulteri, e neppure come questo pubblicano. Digiuno due volte alla settimana e pago le decime di tutto quello che possiedo”. Il pubblicano invece, fermatosi a distanza, non osava nemmeno alzare gli occhi al cielo, ma si batteva il petto dicendo: “O Dio, abbi pietà di me peccatore”. Io vi dico: questi, a differenza dell’altro, tornò a casa sua giustificato, perché chiunque si esalta sarà umiliato, chi invece si umilia sarà esaltato»</a:t>
            </a:r>
          </a:p>
          <a:p>
            <a:pPr marL="0" indent="0">
              <a:buNone/>
            </a:pPr>
            <a:endParaRPr lang="it-IT" dirty="0"/>
          </a:p>
          <a:p>
            <a:pPr marL="0" indent="0">
              <a:buNone/>
            </a:pPr>
            <a:r>
              <a:rPr lang="it-IT" b="1" dirty="0">
                <a:solidFill>
                  <a:srgbClr val="C00000"/>
                </a:solidFill>
              </a:rPr>
              <a:t>Voi valete più di molti passeri (Mt 10,29 31)</a:t>
            </a:r>
          </a:p>
          <a:p>
            <a:pPr marL="0" indent="0">
              <a:buNone/>
            </a:pPr>
            <a:r>
              <a:rPr lang="it-IT" dirty="0"/>
              <a:t>Due passeri non si vendono forse per un soldo? Eppure nemmeno uno di essi cadrà a terra senza il volere del Padre vostro. Perfino i capelli del vostro capo sono tutti contati. Non abbiate dunque paura: voi valete più di molti passeri.</a:t>
            </a:r>
          </a:p>
          <a:p>
            <a:pPr marL="0" indent="0" algn="r">
              <a:buNone/>
            </a:pPr>
            <a:endParaRPr lang="it-IT" dirty="0"/>
          </a:p>
          <a:p>
            <a:pPr marL="0" indent="0">
              <a:buNone/>
            </a:pPr>
            <a:endParaRPr lang="it-IT" dirty="0"/>
          </a:p>
        </p:txBody>
      </p:sp>
    </p:spTree>
    <p:extLst>
      <p:ext uri="{BB962C8B-B14F-4D97-AF65-F5344CB8AC3E}">
        <p14:creationId xmlns:p14="http://schemas.microsoft.com/office/powerpoint/2010/main" val="390768081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solidFill>
                  <a:srgbClr val="C00000"/>
                </a:solidFill>
              </a:rPr>
              <a:t>LA CHIESA: </a:t>
            </a:r>
            <a:r>
              <a:rPr lang="it-IT" dirty="0"/>
              <a:t>LO SGUARDO DI </a:t>
            </a:r>
            <a:r>
              <a:rPr lang="it-IT" dirty="0" err="1"/>
              <a:t>GESù</a:t>
            </a:r>
            <a:r>
              <a:rPr lang="it-IT" dirty="0"/>
              <a:t> OGGI</a:t>
            </a:r>
          </a:p>
        </p:txBody>
      </p:sp>
      <p:sp>
        <p:nvSpPr>
          <p:cNvPr id="3" name="Segnaposto contenuto 2"/>
          <p:cNvSpPr>
            <a:spLocks noGrp="1"/>
          </p:cNvSpPr>
          <p:nvPr>
            <p:ph idx="1"/>
          </p:nvPr>
        </p:nvSpPr>
        <p:spPr>
          <a:xfrm>
            <a:off x="600075" y="1871663"/>
            <a:ext cx="10765631" cy="4536281"/>
          </a:xfrm>
        </p:spPr>
        <p:txBody>
          <a:bodyPr>
            <a:normAutofit lnSpcReduction="10000"/>
          </a:bodyPr>
          <a:lstStyle/>
          <a:p>
            <a:pPr marL="0" indent="0">
              <a:buNone/>
            </a:pPr>
            <a:r>
              <a:rPr lang="it-IT" i="1" dirty="0">
                <a:solidFill>
                  <a:srgbClr val="C00000"/>
                </a:solidFill>
              </a:rPr>
              <a:t>da una testimonianza di VICKY ARYENYO</a:t>
            </a:r>
            <a:endParaRPr lang="it-IT" sz="3600" dirty="0">
              <a:solidFill>
                <a:srgbClr val="C00000"/>
              </a:solidFill>
            </a:endParaRPr>
          </a:p>
          <a:p>
            <a:pPr marL="0" indent="0">
              <a:buNone/>
            </a:pPr>
            <a:endParaRPr lang="it-IT" dirty="0"/>
          </a:p>
          <a:p>
            <a:pPr marL="0" indent="0">
              <a:buNone/>
            </a:pPr>
            <a:r>
              <a:rPr lang="it-IT" sz="2200" dirty="0"/>
              <a:t>Sono cresciuta in un villaggio nella parte orientale dell’Uganda. Un amico di famiglia mi portò nella capitale dell’Uganda, Kampala e lì cominciai a lavorare come contabile dell’ospedale locale di Kampala. Mentre lavoravo ho conosciuto mio marito, mi sono sposata e ho avuto due bambini, una femmina e un maschio.  Durante la terza gravidanza, nel 1992, ho cominciato ad avere problemi con mio marito: non voleva che portassi a termine la gravidanza. Voleva che abortissi e mi ha detto che se mi fossi rifiutata di farlo il nostro matrimonio sarebbe finito. Io ho deciso di portare avanti la gravidanza; dopotutto lavoravo, guadagnavo bene, potevo prendermi cura della mia famiglia. Dopo il parto mi sono presa cura dei miei tre figli e devo dire che mio marito aveva detto la verità, perché il nostro matrimonio è finito. Ho continuato a lavorare e nel 1996 il mio piccolo ha preso la tubercolosi. </a:t>
            </a:r>
          </a:p>
        </p:txBody>
      </p:sp>
    </p:spTree>
    <p:extLst>
      <p:ext uri="{BB962C8B-B14F-4D97-AF65-F5344CB8AC3E}">
        <p14:creationId xmlns:p14="http://schemas.microsoft.com/office/powerpoint/2010/main" val="205052256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a:bodyPr>
          <a:lstStyle/>
          <a:p>
            <a:pPr marL="0" indent="0">
              <a:buNone/>
            </a:pPr>
            <a:r>
              <a:rPr lang="it-IT" sz="2200" dirty="0"/>
              <a:t>Verso la fine dello stesso anno ebbi una forma grave di Herpes. Andai in ospedale, mi fecero un test dell’HIV e risultai positiva. Lo fecero anche a mio figlio, e anche lui risultò positivo.</a:t>
            </a:r>
            <a:br>
              <a:rPr lang="it-IT" sz="2200" dirty="0"/>
            </a:br>
            <a:br>
              <a:rPr lang="it-IT" sz="2200" dirty="0"/>
            </a:br>
            <a:r>
              <a:rPr lang="it-IT" sz="2200" dirty="0"/>
              <a:t>Non riuscivo a capire Dio. Ho pianto, ho pianto per mio figlio, mi sono dimenticata della mia malattia. Se fossi stata solo io malata, l’avrei potuto sopportare ma non mio figlio. Dio, mio figlio è senz’altro innocente! E mi sembrava che Dio rimanesse in silenzio. I miei parenti che di tanto in tanto venivano a trovarci mi hanno abbandonata. Gli unici parenti che avevo con me erano i miei tre figli. Non avevamo fonti di reddito, non avevamo denaro, nessuno ci sorrideva, tutti ci odiavano, come se da soli avessimo procurato a noi stessi la malattia. </a:t>
            </a:r>
          </a:p>
        </p:txBody>
      </p:sp>
      <p:sp>
        <p:nvSpPr>
          <p:cNvPr id="4" name="Titolo 1"/>
          <p:cNvSpPr>
            <a:spLocks noGrp="1"/>
          </p:cNvSpPr>
          <p:nvPr>
            <p:ph type="title"/>
          </p:nvPr>
        </p:nvSpPr>
        <p:spPr>
          <a:xfrm>
            <a:off x="1069848" y="484632"/>
            <a:ext cx="10058400" cy="1609344"/>
          </a:xfrm>
        </p:spPr>
        <p:txBody>
          <a:bodyPr/>
          <a:lstStyle/>
          <a:p>
            <a:r>
              <a:rPr lang="it-IT" dirty="0">
                <a:solidFill>
                  <a:srgbClr val="C00000"/>
                </a:solidFill>
              </a:rPr>
              <a:t>LA CHIESA: </a:t>
            </a:r>
            <a:r>
              <a:rPr lang="it-IT" dirty="0"/>
              <a:t>LO SGUARDO DI </a:t>
            </a:r>
            <a:r>
              <a:rPr lang="it-IT" dirty="0" err="1"/>
              <a:t>GESù</a:t>
            </a:r>
            <a:r>
              <a:rPr lang="it-IT" dirty="0"/>
              <a:t> OGGI</a:t>
            </a:r>
          </a:p>
        </p:txBody>
      </p:sp>
    </p:spTree>
    <p:extLst>
      <p:ext uri="{BB962C8B-B14F-4D97-AF65-F5344CB8AC3E}">
        <p14:creationId xmlns:p14="http://schemas.microsoft.com/office/powerpoint/2010/main" val="303479900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069848" y="1807076"/>
            <a:ext cx="10058400" cy="4779461"/>
          </a:xfrm>
        </p:spPr>
        <p:txBody>
          <a:bodyPr>
            <a:noAutofit/>
          </a:bodyPr>
          <a:lstStyle/>
          <a:p>
            <a:pPr marL="0" indent="0">
              <a:buNone/>
            </a:pPr>
            <a:r>
              <a:rPr lang="it-IT" sz="2200" dirty="0"/>
              <a:t>Nel 2001 qualcuno è entrato in casa mia: si chiamava Rose. Aveva fondato una comunità, il «Meeting point» che raccoglieva donne che, come me, erano affette da HIV. Mi invitò ad andare. Inizialmente resistetti, poi, vista la sua insistenza, decisi di cominciare a frequentare la comunità. Un giorno Rose mi ha invitata in ufficio e mi ha guardato negli occhi e mi ha detto: </a:t>
            </a:r>
            <a:r>
              <a:rPr lang="it-IT" sz="2200" b="1" dirty="0" err="1"/>
              <a:t>Vicky</a:t>
            </a:r>
            <a:r>
              <a:rPr lang="it-IT" sz="2200" b="1" dirty="0"/>
              <a:t> tu hai un valore e questo valore è più grande del valore della malattia</a:t>
            </a:r>
            <a:r>
              <a:rPr lang="it-IT" sz="2200" dirty="0"/>
              <a:t>. Sono rimasta in silenzio, mentre Rose continuava a guardarmi. Solo queste parole ha pronunciato ma gli occhi, gli occhi che mi guardavano, gli occhi parlavano molto di più della sua bocca. Ho cominciato a capire che anch’io potevo vivere, non importa in quale condizione; ogni volta che avevo davanti a me l’immagine del volto di Rose io cominciavo a immaginare e dicevo: se Rose può guardarmi in questo modo come sarà mai il volto di Dio? </a:t>
            </a:r>
            <a:br>
              <a:rPr lang="it-IT" sz="2200" dirty="0"/>
            </a:br>
            <a:br>
              <a:rPr lang="it-IT" sz="2200" dirty="0"/>
            </a:br>
            <a:r>
              <a:rPr lang="it-IT" sz="2200" b="1" dirty="0"/>
              <a:t>Dio in qualche modo mi guarda anche attraverso il volto di Rose e mi sono resa conto che il volto di Dio era sul volto di Rose</a:t>
            </a:r>
            <a:r>
              <a:rPr lang="it-IT" sz="2200" dirty="0"/>
              <a:t>.</a:t>
            </a:r>
          </a:p>
        </p:txBody>
      </p:sp>
      <p:sp>
        <p:nvSpPr>
          <p:cNvPr id="5" name="Titolo 1"/>
          <p:cNvSpPr>
            <a:spLocks noGrp="1"/>
          </p:cNvSpPr>
          <p:nvPr>
            <p:ph type="title"/>
          </p:nvPr>
        </p:nvSpPr>
        <p:spPr>
          <a:xfrm>
            <a:off x="1069848" y="198877"/>
            <a:ext cx="10058400" cy="1609344"/>
          </a:xfrm>
        </p:spPr>
        <p:txBody>
          <a:bodyPr/>
          <a:lstStyle/>
          <a:p>
            <a:r>
              <a:rPr lang="it-IT" dirty="0">
                <a:solidFill>
                  <a:srgbClr val="C00000"/>
                </a:solidFill>
              </a:rPr>
              <a:t>LA CHIESA: </a:t>
            </a:r>
            <a:r>
              <a:rPr lang="it-IT" dirty="0"/>
              <a:t>LO SGUARDO DI </a:t>
            </a:r>
            <a:r>
              <a:rPr lang="it-IT" dirty="0" err="1"/>
              <a:t>GESù</a:t>
            </a:r>
            <a:r>
              <a:rPr lang="it-IT" dirty="0"/>
              <a:t> OGGI</a:t>
            </a:r>
          </a:p>
        </p:txBody>
      </p:sp>
    </p:spTree>
    <p:extLst>
      <p:ext uri="{BB962C8B-B14F-4D97-AF65-F5344CB8AC3E}">
        <p14:creationId xmlns:p14="http://schemas.microsoft.com/office/powerpoint/2010/main" val="30132808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solidFill>
                  <a:srgbClr val="C00000"/>
                </a:solidFill>
              </a:rPr>
              <a:t>CORRISPONDE?</a:t>
            </a:r>
          </a:p>
        </p:txBody>
      </p:sp>
      <p:sp>
        <p:nvSpPr>
          <p:cNvPr id="3" name="Segnaposto contenuto 2"/>
          <p:cNvSpPr>
            <a:spLocks noGrp="1"/>
          </p:cNvSpPr>
          <p:nvPr>
            <p:ph idx="1"/>
          </p:nvPr>
        </p:nvSpPr>
        <p:spPr/>
        <p:txBody>
          <a:bodyPr/>
          <a:lstStyle/>
          <a:p>
            <a:r>
              <a:rPr lang="it-IT" dirty="0"/>
              <a:t>Se valgo in quanto rapporto con Dio, tutto di me ha valore, non soltanto un particolare, perché </a:t>
            </a:r>
            <a:r>
              <a:rPr lang="it-IT" b="1" dirty="0"/>
              <a:t>tutto di me</a:t>
            </a:r>
            <a:r>
              <a:rPr lang="it-IT" dirty="0"/>
              <a:t>, ogni fibra del mio essere è rapporto con Lui.</a:t>
            </a:r>
          </a:p>
          <a:p>
            <a:r>
              <a:rPr lang="it-IT" dirty="0"/>
              <a:t>Posso fare un’esperienza reale di </a:t>
            </a:r>
            <a:r>
              <a:rPr lang="it-IT" b="1" dirty="0"/>
              <a:t>libertà</a:t>
            </a:r>
            <a:r>
              <a:rPr lang="it-IT" dirty="0"/>
              <a:t>, perché il rapporto con Dio che mi costituisce stabilmente mi rende libero dal riconoscimento degli altri</a:t>
            </a:r>
          </a:p>
          <a:p>
            <a:r>
              <a:rPr lang="it-IT" dirty="0"/>
              <a:t>Gli altri non sono miei nemici, ma </a:t>
            </a:r>
            <a:r>
              <a:rPr lang="it-IT" b="1" dirty="0"/>
              <a:t>fratelli</a:t>
            </a:r>
            <a:r>
              <a:rPr lang="it-IT" dirty="0"/>
              <a:t>, in quanto «legati» insieme a me al rapporto con Dio</a:t>
            </a:r>
          </a:p>
          <a:p>
            <a:r>
              <a:rPr lang="it-IT" dirty="0"/>
              <a:t>Visione </a:t>
            </a:r>
            <a:r>
              <a:rPr lang="it-IT" b="1" dirty="0"/>
              <a:t>democratica</a:t>
            </a:r>
            <a:r>
              <a:rPr lang="it-IT" dirty="0"/>
              <a:t> del mondo: ogni uomo vale in quanto esiste.</a:t>
            </a:r>
          </a:p>
          <a:p>
            <a:r>
              <a:rPr lang="it-IT" dirty="0">
                <a:solidFill>
                  <a:srgbClr val="C00000"/>
                </a:solidFill>
              </a:rPr>
              <a:t>N.B. </a:t>
            </a:r>
            <a:r>
              <a:rPr lang="it-IT" dirty="0"/>
              <a:t>la scoperta del proprio valore reale (io sono rapporto con Dio) non accade una volta per tutte, ma va riconquistata ogni istante, dal di dentro di un incontro con Cristo nella Chiesa.</a:t>
            </a:r>
            <a:endParaRPr lang="it-IT" dirty="0">
              <a:solidFill>
                <a:srgbClr val="C00000"/>
              </a:solidFill>
            </a:endParaRPr>
          </a:p>
          <a:p>
            <a:endParaRPr lang="it-IT" dirty="0"/>
          </a:p>
          <a:p>
            <a:endParaRPr lang="it-IT" dirty="0"/>
          </a:p>
        </p:txBody>
      </p:sp>
    </p:spTree>
    <p:extLst>
      <p:ext uri="{BB962C8B-B14F-4D97-AF65-F5344CB8AC3E}">
        <p14:creationId xmlns:p14="http://schemas.microsoft.com/office/powerpoint/2010/main" val="98374215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egno">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TM03090434[[fn=Legno]]</Template>
  <TotalTime>118</TotalTime>
  <Words>951</Words>
  <Application>Microsoft Office PowerPoint</Application>
  <PresentationFormat>Widescreen</PresentationFormat>
  <Paragraphs>50</Paragraphs>
  <Slides>12</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12</vt:i4>
      </vt:variant>
    </vt:vector>
  </HeadingPairs>
  <TitlesOfParts>
    <vt:vector size="16" baseType="lpstr">
      <vt:lpstr>Rockwell</vt:lpstr>
      <vt:lpstr>Rockwell Condensed</vt:lpstr>
      <vt:lpstr>Wingdings</vt:lpstr>
      <vt:lpstr>Legno</vt:lpstr>
      <vt:lpstr>Tu si che vali</vt:lpstr>
      <vt:lpstr>L’antefatto</vt:lpstr>
      <vt:lpstr>La proposta di un metodo</vt:lpstr>
      <vt:lpstr>Perché partire dalle esigenze?</vt:lpstr>
      <vt:lpstr>ESIGENZA: valgo a qualcosa o sono uno zero?</vt:lpstr>
      <vt:lpstr>Il Mondo: valgo se riesco</vt:lpstr>
      <vt:lpstr>CORRISPONDE?</vt:lpstr>
      <vt:lpstr>Cristo: valgo perché rapporto con dio</vt:lpstr>
      <vt:lpstr>LA CHIESA: LO SGUARDO DI GESù OGGI</vt:lpstr>
      <vt:lpstr>LA CHIESA: LO SGUARDO DI GESù OGGI</vt:lpstr>
      <vt:lpstr>LA CHIESA: LO SGUARDO DI GESù OGGI</vt:lpstr>
      <vt:lpstr>CORRISPONDE?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 si che vali</dc:title>
  <dc:creator>luca speziale</dc:creator>
  <cp:lastModifiedBy>luca speziale</cp:lastModifiedBy>
  <cp:revision>17</cp:revision>
  <dcterms:created xsi:type="dcterms:W3CDTF">2016-11-29T08:25:20Z</dcterms:created>
  <dcterms:modified xsi:type="dcterms:W3CDTF">2016-11-29T11:06:55Z</dcterms:modified>
</cp:coreProperties>
</file>