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8"/>
  </p:notesMasterIdLst>
  <p:sldIdLst>
    <p:sldId id="259" r:id="rId3"/>
    <p:sldId id="256" r:id="rId4"/>
    <p:sldId id="258" r:id="rId5"/>
    <p:sldId id="261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5793"/>
    <a:srgbClr val="FF47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1041" autoAdjust="0"/>
  </p:normalViewPr>
  <p:slideViewPr>
    <p:cSldViewPr showGuides="1">
      <p:cViewPr varScale="1">
        <p:scale>
          <a:sx n="89" d="100"/>
          <a:sy n="89" d="100"/>
        </p:scale>
        <p:origin x="131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 /><Relationship Id="rId3" Type="http://schemas.openxmlformats.org/officeDocument/2006/relationships/slide" Target="slides/slide1.xml" /><Relationship Id="rId7" Type="http://schemas.openxmlformats.org/officeDocument/2006/relationships/slide" Target="slides/slide5.xml" /><Relationship Id="rId12" Type="http://schemas.openxmlformats.org/officeDocument/2006/relationships/tableStyles" Target="tableStyles.xml" /><Relationship Id="rId2" Type="http://schemas.openxmlformats.org/officeDocument/2006/relationships/slideMaster" Target="slideMasters/slideMaster1.xml" /><Relationship Id="rId1" Type="http://schemas.openxmlformats.org/officeDocument/2006/relationships/customXml" Target="../customXml/item1.xml" /><Relationship Id="rId6" Type="http://schemas.openxmlformats.org/officeDocument/2006/relationships/slide" Target="slides/slide4.xml" /><Relationship Id="rId11" Type="http://schemas.openxmlformats.org/officeDocument/2006/relationships/theme" Target="theme/theme1.xml" /><Relationship Id="rId5" Type="http://schemas.openxmlformats.org/officeDocument/2006/relationships/slide" Target="slides/slide3.xml" /><Relationship Id="rId10" Type="http://schemas.openxmlformats.org/officeDocument/2006/relationships/viewProps" Target="viewProps.xml" /><Relationship Id="rId4" Type="http://schemas.openxmlformats.org/officeDocument/2006/relationships/slide" Target="slides/slide2.xml" /><Relationship Id="rId9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5A5963-AF4B-496C-AEFE-B82207452C08}" type="datetimeFigureOut">
              <a:rPr lang="en-US" smtClean="0"/>
              <a:pPr/>
              <a:t>9/11/2018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D8C5D9-3547-4831-8633-BF30DE83A73E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012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rIns="0" numCol="2" spcCol="274320">
            <a:normAutofit/>
          </a:bodyPr>
          <a:lstStyle/>
          <a:p>
            <a:pPr defTabSz="803275"/>
            <a:endParaRPr lang="en-US" sz="1200" baseline="0" dirty="0"/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1413201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DB0C2-1F3D-4594-BC97-D21C5CE96C4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9/11/2018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A5C28-A9AF-48F7-A492-117CD84F551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DB0C2-1F3D-4594-BC97-D21C5CE96C4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9/11/2018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A5C28-A9AF-48F7-A492-117CD84F551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4218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4" Type="http://schemas.openxmlformats.org/officeDocument/2006/relationships/hyperlink" Target="http://www.youtube.com/watch?v=tIh0dbQxTCw" TargetMode="Externa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slide" Target="slide3.xml" /><Relationship Id="rId1" Type="http://schemas.openxmlformats.org/officeDocument/2006/relationships/slideLayout" Target="../slideLayouts/slideLayout1.xml" /><Relationship Id="rId4" Type="http://schemas.openxmlformats.org/officeDocument/2006/relationships/hyperlink" Target="https://youtu.be/2YrAH4efGRc" TargetMode="Externa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zqxrEmZAMM" TargetMode="External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E1hlm1wMJ84?t=73" TargetMode="External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499992" y="349660"/>
            <a:ext cx="3600400" cy="4350345"/>
          </a:xfr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pPr algn="l"/>
            <a:r>
              <a:rPr lang="it-IT" sz="6000" dirty="0">
                <a:solidFill>
                  <a:srgbClr val="0070C0"/>
                </a:solidFill>
              </a:rPr>
              <a:t>P</a:t>
            </a:r>
            <a:r>
              <a:rPr lang="it-IT" sz="49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resenti</a:t>
            </a:r>
            <a:br>
              <a:rPr lang="it-IT" sz="6000" dirty="0">
                <a:solidFill>
                  <a:srgbClr val="002060"/>
                </a:solidFill>
              </a:rPr>
            </a:br>
            <a:r>
              <a:rPr lang="it-IT" sz="6000" dirty="0">
                <a:solidFill>
                  <a:srgbClr val="0070C0"/>
                </a:solidFill>
              </a:rPr>
              <a:t>A</a:t>
            </a:r>
            <a:r>
              <a:rPr lang="it-IT" sz="49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rrivano</a:t>
            </a:r>
            <a:br>
              <a:rPr lang="it-IT" sz="6000" dirty="0">
                <a:solidFill>
                  <a:srgbClr val="002060"/>
                </a:solidFill>
              </a:rPr>
            </a:br>
            <a:r>
              <a:rPr lang="it-IT" sz="6000" dirty="0">
                <a:solidFill>
                  <a:srgbClr val="0070C0"/>
                </a:solidFill>
              </a:rPr>
              <a:t>D</a:t>
            </a:r>
            <a:r>
              <a:rPr lang="it-IT" sz="49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ove</a:t>
            </a:r>
            <a:br>
              <a:rPr lang="it-IT" sz="6000" dirty="0">
                <a:solidFill>
                  <a:srgbClr val="002060"/>
                </a:solidFill>
              </a:rPr>
            </a:br>
            <a:r>
              <a:rPr lang="it-IT" sz="6000" dirty="0">
                <a:solidFill>
                  <a:srgbClr val="0070C0"/>
                </a:solidFill>
              </a:rPr>
              <a:t>R</a:t>
            </a:r>
            <a:r>
              <a:rPr lang="it-IT" sz="49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icerc</a:t>
            </a:r>
            <a:r>
              <a:rPr lang="it-IT" sz="49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h</a:t>
            </a:r>
            <a:r>
              <a:rPr lang="it-IT" sz="49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iamo</a:t>
            </a:r>
            <a:br>
              <a:rPr lang="it-IT" sz="6000" dirty="0">
                <a:solidFill>
                  <a:srgbClr val="002060"/>
                </a:solidFill>
              </a:rPr>
            </a:br>
            <a:r>
              <a:rPr lang="it-IT" sz="6000" dirty="0">
                <a:solidFill>
                  <a:srgbClr val="002060"/>
                </a:solidFill>
              </a:rPr>
              <a:t> </a:t>
            </a:r>
            <a:r>
              <a:rPr lang="it-IT" sz="6000" dirty="0">
                <a:solidFill>
                  <a:srgbClr val="0070C0"/>
                </a:solidFill>
              </a:rPr>
              <a:t>I</a:t>
            </a:r>
            <a:r>
              <a:rPr lang="it-IT" sz="49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nfinito</a:t>
            </a:r>
            <a:br>
              <a:rPr lang="it-IT" dirty="0">
                <a:solidFill>
                  <a:srgbClr val="002060"/>
                </a:solidFill>
              </a:rPr>
            </a:br>
            <a:endParaRPr lang="it-IT" dirty="0">
              <a:solidFill>
                <a:srgbClr val="00206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-1588304" y="5371877"/>
            <a:ext cx="9217024" cy="1176536"/>
          </a:xfrm>
        </p:spPr>
        <p:txBody>
          <a:bodyPr>
            <a:normAutofit fontScale="92500" lnSpcReduction="20000"/>
          </a:bodyPr>
          <a:lstStyle/>
          <a:p>
            <a:pPr lvl="4" algn="l"/>
            <a:r>
              <a:rPr lang="it-IT" sz="2800" dirty="0">
                <a:solidFill>
                  <a:srgbClr val="255793"/>
                </a:solidFill>
              </a:rPr>
              <a:t>Percorso filmico sulla </a:t>
            </a:r>
            <a:r>
              <a:rPr lang="it-IT" sz="36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Paternità</a:t>
            </a:r>
          </a:p>
          <a:p>
            <a:pPr lvl="4" algn="l"/>
            <a:endParaRPr lang="it-IT" sz="1200" dirty="0">
              <a:solidFill>
                <a:srgbClr val="255793"/>
              </a:solidFill>
            </a:endParaRPr>
          </a:p>
          <a:p>
            <a:pPr lvl="4" algn="l"/>
            <a:r>
              <a:rPr lang="it-IT" sz="1200" dirty="0">
                <a:solidFill>
                  <a:srgbClr val="255793"/>
                </a:solidFill>
              </a:rPr>
              <a:t>a cura di </a:t>
            </a:r>
          </a:p>
          <a:p>
            <a:pPr lvl="4" algn="l"/>
            <a:r>
              <a:rPr lang="it-IT" sz="17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Cristina </a:t>
            </a:r>
            <a:r>
              <a:rPr lang="it-IT" sz="1700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Griner</a:t>
            </a:r>
            <a:r>
              <a:rPr lang="it-IT" sz="17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e Cristina Milesi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0169625" y="3439865"/>
            <a:ext cx="1051048" cy="2520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pic>
        <p:nvPicPr>
          <p:cNvPr id="1026" name="Picture 2" descr="pad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49660"/>
            <a:ext cx="3600400" cy="3824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7495981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1">
                <a:lumMod val="50000"/>
                <a:lumOff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017" y="980728"/>
            <a:ext cx="7503967" cy="5569850"/>
          </a:xfrm>
          <a:prstGeom prst="rect">
            <a:avLst/>
          </a:prstGeom>
        </p:spPr>
      </p:pic>
      <p:grpSp>
        <p:nvGrpSpPr>
          <p:cNvPr id="2" name="Group 16"/>
          <p:cNvGrpSpPr/>
          <p:nvPr/>
        </p:nvGrpSpPr>
        <p:grpSpPr>
          <a:xfrm>
            <a:off x="36004" y="0"/>
            <a:ext cx="9144000" cy="6878946"/>
            <a:chOff x="0" y="105157"/>
            <a:chExt cx="9144000" cy="6878946"/>
          </a:xfrm>
        </p:grpSpPr>
        <p:sp>
          <p:nvSpPr>
            <p:cNvPr id="6" name="Rectangle 5"/>
            <p:cNvSpPr/>
            <p:nvPr/>
          </p:nvSpPr>
          <p:spPr>
            <a:xfrm>
              <a:off x="0" y="105157"/>
              <a:ext cx="9144000" cy="2295144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75000"/>
                    <a:lumOff val="2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4688959"/>
              <a:ext cx="9144000" cy="2295144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  <a:lumOff val="2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0" y="2391157"/>
              <a:ext cx="967563" cy="2331720"/>
            </a:xfrm>
            <a:prstGeom prst="rect">
              <a:avLst/>
            </a:prstGeom>
            <a:solidFill>
              <a:schemeClr val="bg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8176438" y="2391157"/>
              <a:ext cx="967562" cy="2331720"/>
            </a:xfrm>
            <a:prstGeom prst="rect">
              <a:avLst/>
            </a:prstGeom>
            <a:solidFill>
              <a:schemeClr val="bg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914400" y="2400301"/>
              <a:ext cx="7315200" cy="2286000"/>
            </a:xfrm>
            <a:prstGeom prst="roundRect">
              <a:avLst>
                <a:gd name="adj" fmla="val 11933"/>
              </a:avLst>
            </a:prstGeom>
            <a:noFill/>
            <a:ln w="127000">
              <a:solidFill>
                <a:srgbClr val="FFFFFF"/>
              </a:solidFill>
            </a:ln>
            <a:scene3d>
              <a:camera prst="orthographicFront"/>
              <a:lightRig rig="freezing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3" name="Rettangolo 2"/>
          <p:cNvSpPr/>
          <p:nvPr/>
        </p:nvSpPr>
        <p:spPr>
          <a:xfrm>
            <a:off x="647564" y="4760750"/>
            <a:ext cx="78488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solidFill>
                  <a:srgbClr val="221F1F"/>
                </a:solidFill>
                <a:latin typeface="Helvetica Neue"/>
              </a:rPr>
              <a:t> </a:t>
            </a:r>
            <a:endParaRPr lang="it-IT" sz="1600" i="1" dirty="0">
              <a:latin typeface="Helvetica Neue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1454507" y="5240165"/>
            <a:ext cx="612293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>
                <a:solidFill>
                  <a:srgbClr val="FF4747"/>
                </a:solidFill>
              </a:rPr>
              <a:t>L’esser padre emerge con la presenza stessa del figlio. </a:t>
            </a:r>
          </a:p>
          <a:p>
            <a:pPr algn="ctr"/>
            <a:r>
              <a:rPr lang="it-IT" sz="2000" dirty="0">
                <a:solidFill>
                  <a:srgbClr val="FF4747"/>
                </a:solidFill>
              </a:rPr>
              <a:t>Si tratta di accogliere una visita, la visita del Mistero </a:t>
            </a:r>
          </a:p>
          <a:p>
            <a:endParaRPr lang="it-IT" sz="2000" dirty="0"/>
          </a:p>
          <a:p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2231739" y="467694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>
                <a:solidFill>
                  <a:srgbClr val="FF0000"/>
                </a:solidFill>
                <a:latin typeface="Helvetica Neue"/>
                <a:hlinkClick r:id="rId4"/>
              </a:rPr>
              <a:t>www.youtube.com/watch?v=tIh0dbQxTCw</a:t>
            </a:r>
            <a:endParaRPr lang="it-IT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107758" y="1022965"/>
            <a:ext cx="900049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latin typeface="Helvetica Neue"/>
              </a:rPr>
              <a:t>FAMIGLIA ALL'IMPROVVISO - Istruzioni non incluse </a:t>
            </a:r>
          </a:p>
          <a:p>
            <a:pPr algn="ctr"/>
            <a:r>
              <a:rPr lang="it-IT" dirty="0">
                <a:latin typeface="Helvetica Neue"/>
              </a:rPr>
              <a:t>di Hugo </a:t>
            </a:r>
            <a:r>
              <a:rPr lang="it-IT" dirty="0" err="1">
                <a:latin typeface="Helvetica Neue"/>
              </a:rPr>
              <a:t>Gélin</a:t>
            </a:r>
            <a:r>
              <a:rPr lang="it-IT" dirty="0">
                <a:latin typeface="Helvetica Neue"/>
              </a:rPr>
              <a:t> </a:t>
            </a:r>
            <a:r>
              <a:rPr lang="it-IT" i="1" dirty="0">
                <a:latin typeface="Helvetica Neue"/>
              </a:rPr>
              <a:t>(2017)</a:t>
            </a:r>
          </a:p>
        </p:txBody>
      </p:sp>
    </p:spTree>
    <p:extLst>
      <p:ext uri="{BB962C8B-B14F-4D97-AF65-F5344CB8AC3E}">
        <p14:creationId xmlns:p14="http://schemas.microsoft.com/office/powerpoint/2010/main" val="31548928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07407E-6 L -8.33333E-7 -1.00093 " pathEditMode="relative" rAng="0" ptsTypes="AA">
                                      <p:cBhvr>
                                        <p:cTn id="9" dur="2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 rot="16200000">
            <a:off x="-836171" y="1420348"/>
            <a:ext cx="3645408" cy="1470025"/>
          </a:xfrm>
        </p:spPr>
        <p:txBody>
          <a:bodyPr>
            <a:normAutofit/>
          </a:bodyPr>
          <a:lstStyle/>
          <a:p>
            <a:r>
              <a:rPr lang="it-IT" sz="4000" dirty="0"/>
              <a:t>LA VITA È BELLA</a:t>
            </a:r>
            <a:br>
              <a:rPr lang="it-IT" sz="3600" dirty="0"/>
            </a:br>
            <a:r>
              <a:rPr lang="it-IT" sz="3600" dirty="0"/>
              <a:t> </a:t>
            </a:r>
            <a:r>
              <a:rPr lang="it-IT" sz="1800" dirty="0"/>
              <a:t>di Roberto Benigni (1997) 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901825" y="8868544"/>
            <a:ext cx="6400800" cy="1752600"/>
          </a:xfrm>
        </p:spPr>
        <p:txBody>
          <a:bodyPr/>
          <a:lstStyle/>
          <a:p>
            <a:endParaRPr lang="it-IT" dirty="0"/>
          </a:p>
        </p:txBody>
      </p:sp>
      <p:pic>
        <p:nvPicPr>
          <p:cNvPr id="1026" name="Picture 2" descr="https://pad.mymovies.it/cinemanews/2017/140756/lavita3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865" y="913421"/>
            <a:ext cx="6480720" cy="3645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313553" y="4725144"/>
            <a:ext cx="805901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>
                <a:solidFill>
                  <a:srgbClr val="00B0F0"/>
                </a:solidFill>
              </a:rPr>
              <a:t>Il padre promette e mantiene, come sempre: alla fine di questo gioco «surreale» arriverà davvero il carro armato, simbolo di libertà e di speranza. La vita è bella sempre, anche dentro un campo di sterminio se abbiamo il sostegno e la fiducia delle persone che ci amano. Il padre per il piccolo Giosuè. La moglie fedele per l’impacciato, eroico Guido.</a:t>
            </a:r>
          </a:p>
        </p:txBody>
      </p:sp>
      <p:sp>
        <p:nvSpPr>
          <p:cNvPr id="6" name="Rettangolo 5"/>
          <p:cNvSpPr/>
          <p:nvPr/>
        </p:nvSpPr>
        <p:spPr>
          <a:xfrm>
            <a:off x="5368987" y="219093"/>
            <a:ext cx="30818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dirty="0">
                <a:hlinkClick r:id="rId4"/>
              </a:rPr>
              <a:t>https://youtu.be/2YrAH4efGRc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97734015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 rot="5400000">
            <a:off x="5819650" y="2469382"/>
            <a:ext cx="4951389" cy="821953"/>
          </a:xfrm>
        </p:spPr>
        <p:txBody>
          <a:bodyPr/>
          <a:lstStyle/>
          <a:p>
            <a:r>
              <a:rPr lang="it-IT" sz="4000" dirty="0"/>
              <a:t>THE ROAD </a:t>
            </a:r>
            <a:r>
              <a:rPr lang="it-IT" sz="1800" dirty="0"/>
              <a:t>di John </a:t>
            </a:r>
            <a:r>
              <a:rPr lang="it-IT" sz="1800" dirty="0" err="1"/>
              <a:t>Hillcoat</a:t>
            </a:r>
            <a:r>
              <a:rPr lang="it-IT" sz="1800" dirty="0"/>
              <a:t> (2009)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 rot="3999641">
            <a:off x="-1119311" y="4432368"/>
            <a:ext cx="4490550" cy="470741"/>
          </a:xfrm>
        </p:spPr>
        <p:txBody>
          <a:bodyPr>
            <a:normAutofit/>
          </a:bodyPr>
          <a:lstStyle/>
          <a:p>
            <a:r>
              <a:rPr lang="it-IT" sz="2000" dirty="0"/>
              <a:t>Cosa significa amare ed essere amati?</a:t>
            </a:r>
          </a:p>
        </p:txBody>
      </p:sp>
      <p:pic>
        <p:nvPicPr>
          <p:cNvPr id="3074" name="Picture 2" descr="Film da vedere per la festa del papÃ  - the ro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692696"/>
            <a:ext cx="5328309" cy="3257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107504" y="620688"/>
            <a:ext cx="19087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dirty="0">
                <a:solidFill>
                  <a:schemeClr val="tx1">
                    <a:lumMod val="75000"/>
                  </a:schemeClr>
                </a:solidFill>
              </a:rPr>
              <a:t>Le domande</a:t>
            </a:r>
          </a:p>
          <a:p>
            <a:pPr algn="r"/>
            <a:r>
              <a:rPr lang="it-IT" dirty="0">
                <a:solidFill>
                  <a:schemeClr val="tx1">
                    <a:lumMod val="75000"/>
                  </a:schemeClr>
                </a:solidFill>
              </a:rPr>
              <a:t> del figlio al padre rimandano a quesiti esistenziali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231599" y="4365104"/>
            <a:ext cx="22683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>
                    <a:lumMod val="95000"/>
                    <a:lumOff val="5000"/>
                  </a:schemeClr>
                </a:solidFill>
              </a:rPr>
              <a:t>Il padre non dimentica così</a:t>
            </a:r>
          </a:p>
          <a:p>
            <a:r>
              <a:rPr lang="it-IT" dirty="0">
                <a:solidFill>
                  <a:schemeClr val="bg1">
                    <a:lumMod val="95000"/>
                    <a:lumOff val="5000"/>
                  </a:schemeClr>
                </a:solidFill>
              </a:rPr>
              <a:t>il senso dei propri atti,</a:t>
            </a:r>
          </a:p>
          <a:p>
            <a:r>
              <a:rPr lang="it-IT" dirty="0">
                <a:solidFill>
                  <a:schemeClr val="bg1">
                    <a:lumMod val="95000"/>
                    <a:lumOff val="5000"/>
                  </a:schemeClr>
                </a:solidFill>
              </a:rPr>
              <a:t>di com’era il mondo quando era ancora</a:t>
            </a:r>
          </a:p>
          <a:p>
            <a:r>
              <a:rPr lang="it-IT" dirty="0">
                <a:solidFill>
                  <a:schemeClr val="bg1">
                    <a:lumMod val="95000"/>
                    <a:lumOff val="5000"/>
                  </a:schemeClr>
                </a:solidFill>
              </a:rPr>
              <a:t>a colori.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275856" y="6349200"/>
            <a:ext cx="511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hlinkClick r:id="rId3"/>
              </a:rPr>
              <a:t>https://www.youtube.com/watch?v=ezqxrEmZAMM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1064711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 rot="20300445">
            <a:off x="-111574" y="642392"/>
            <a:ext cx="4102224" cy="432048"/>
          </a:xfrm>
        </p:spPr>
        <p:txBody>
          <a:bodyPr>
            <a:normAutofit fontScale="90000"/>
          </a:bodyPr>
          <a:lstStyle/>
          <a:p>
            <a:r>
              <a:rPr lang="it-IT" dirty="0">
                <a:solidFill>
                  <a:srgbClr val="92D050"/>
                </a:solidFill>
              </a:rPr>
              <a:t>BIG FISH </a:t>
            </a:r>
            <a:r>
              <a:rPr lang="it-IT" sz="2000" dirty="0"/>
              <a:t>di Tim Burton (2003)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95536" y="4797152"/>
            <a:ext cx="8352928" cy="1872208"/>
          </a:xfrm>
        </p:spPr>
        <p:txBody>
          <a:bodyPr>
            <a:noAutofit/>
          </a:bodyPr>
          <a:lstStyle/>
          <a:p>
            <a:pPr algn="r"/>
            <a:r>
              <a:rPr lang="it-IT" sz="1800" dirty="0">
                <a:solidFill>
                  <a:srgbClr val="92D050"/>
                </a:solidFill>
              </a:rPr>
              <a:t>«Chi ha visto me ha visto il Padre. </a:t>
            </a:r>
          </a:p>
          <a:p>
            <a:pPr algn="r"/>
            <a:r>
              <a:rPr lang="it-IT" sz="1800" dirty="0">
                <a:solidFill>
                  <a:srgbClr val="92D050"/>
                </a:solidFill>
              </a:rPr>
              <a:t>Come puoi dire: Mostraci il Padre?»</a:t>
            </a:r>
            <a:r>
              <a:rPr lang="it-IT" sz="2000" dirty="0">
                <a:solidFill>
                  <a:srgbClr val="92D050"/>
                </a:solidFill>
              </a:rPr>
              <a:t> </a:t>
            </a:r>
            <a:r>
              <a:rPr lang="it-IT" sz="1400" dirty="0">
                <a:solidFill>
                  <a:srgbClr val="92D050"/>
                </a:solidFill>
              </a:rPr>
              <a:t>(</a:t>
            </a:r>
            <a:r>
              <a:rPr lang="it-IT" sz="1400" dirty="0" err="1">
                <a:solidFill>
                  <a:srgbClr val="92D050"/>
                </a:solidFill>
              </a:rPr>
              <a:t>Gv</a:t>
            </a:r>
            <a:r>
              <a:rPr lang="it-IT" sz="1400" dirty="0">
                <a:solidFill>
                  <a:srgbClr val="92D050"/>
                </a:solidFill>
              </a:rPr>
              <a:t> 14,8-9</a:t>
            </a:r>
            <a:r>
              <a:rPr lang="it-IT" sz="1200" dirty="0">
                <a:solidFill>
                  <a:srgbClr val="92D050"/>
                </a:solidFill>
              </a:rPr>
              <a:t>) </a:t>
            </a:r>
          </a:p>
          <a:p>
            <a:pPr algn="l"/>
            <a:endParaRPr lang="it-IT" sz="2000" dirty="0">
              <a:solidFill>
                <a:srgbClr val="92D050"/>
              </a:solidFill>
            </a:endParaRPr>
          </a:p>
          <a:p>
            <a:pPr algn="l"/>
            <a:r>
              <a:rPr lang="it-IT" sz="1800" dirty="0">
                <a:solidFill>
                  <a:srgbClr val="92D050"/>
                </a:solidFill>
              </a:rPr>
              <a:t>Come gli apostoli anche Will vuole “vedere il Padre” </a:t>
            </a:r>
          </a:p>
          <a:p>
            <a:pPr algn="l"/>
            <a:r>
              <a:rPr lang="it-IT" sz="1800" dirty="0">
                <a:solidFill>
                  <a:srgbClr val="92D050"/>
                </a:solidFill>
              </a:rPr>
              <a:t>senza comprendere che, da sempre, ce l’aveva sotto gli occhi.</a:t>
            </a:r>
          </a:p>
        </p:txBody>
      </p:sp>
      <p:pic>
        <p:nvPicPr>
          <p:cNvPr id="2050" name="Picture 2" descr="Film da vedere per la festa del papÃ  - Big Fis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052736"/>
            <a:ext cx="5976664" cy="3665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>
            <a:hlinkClick r:id="rId3"/>
          </p:cNvPr>
          <p:cNvSpPr txBox="1"/>
          <p:nvPr/>
        </p:nvSpPr>
        <p:spPr>
          <a:xfrm rot="16200000">
            <a:off x="-643934" y="3316342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hlinkClick r:id="rId3"/>
              </a:rPr>
              <a:t>https://youtu.be/E1hlm1wMJ84?t=73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78019892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Terberg_PansIn_TP10188139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D5C41E8-B092-4922-A6CC-2AB24793D82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Immagine animata vista attraverso una finestra con didascalie con dissolvenza</Template>
  <TotalTime>283</TotalTime>
  <Words>232</Words>
  <Application>Microsoft Office PowerPoint</Application>
  <PresentationFormat>Presentazione su schermo (4:3)</PresentationFormat>
  <Paragraphs>30</Paragraphs>
  <Slides>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6" baseType="lpstr">
      <vt:lpstr>Terberg_PansIn_TP101881394</vt:lpstr>
      <vt:lpstr>Presenti Arrivano Dove Ricerchiamo  Infinito </vt:lpstr>
      <vt:lpstr>Presentazione standard di PowerPoint</vt:lpstr>
      <vt:lpstr>LA VITA È BELLA  di Roberto Benigni (1997) </vt:lpstr>
      <vt:lpstr>THE ROAD di John Hillcoat (2009)</vt:lpstr>
      <vt:lpstr>BIG FISH di Tim Burton (2003)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Cristina Milesi</dc:creator>
  <cp:keywords/>
  <cp:lastModifiedBy>Cristina Milesi</cp:lastModifiedBy>
  <cp:revision>26</cp:revision>
  <dcterms:created xsi:type="dcterms:W3CDTF">2018-05-08T02:20:19Z</dcterms:created>
  <dcterms:modified xsi:type="dcterms:W3CDTF">2018-09-11T07:24:59Z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TC018814299991</vt:lpwstr>
  </property>
</Properties>
</file>