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61" r:id="rId4"/>
    <p:sldId id="265" r:id="rId5"/>
    <p:sldId id="262" r:id="rId6"/>
    <p:sldId id="263" r:id="rId7"/>
    <p:sldId id="264"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7" r:id="rId29"/>
    <p:sldId id="286" r:id="rId3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D47057-2FB4-476C-9DF2-F86BB7C8107D}" type="datetimeFigureOut">
              <a:rPr lang="it-IT" smtClean="0"/>
              <a:pPr/>
              <a:t>01/03/2018</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87A185-02D1-448C-BD53-0483945DA666}"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3587A185-02D1-448C-BD53-0483945DA666}" type="slidenum">
              <a:rPr lang="it-IT" smtClean="0"/>
              <a:pPr/>
              <a:t>15</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D47F242-E356-4F3F-A113-C5876A071988}" type="datetimeFigureOut">
              <a:rPr lang="it-IT" smtClean="0"/>
              <a:pPr/>
              <a:t>01/03/2018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F0D3AA-A031-40B4-9F7A-6F5DFC5F3124}"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D47F242-E356-4F3F-A113-C5876A071988}" type="datetimeFigureOut">
              <a:rPr lang="it-IT" smtClean="0"/>
              <a:pPr/>
              <a:t>01/03/2018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F0D3AA-A031-40B4-9F7A-6F5DFC5F3124}"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D47F242-E356-4F3F-A113-C5876A071988}" type="datetimeFigureOut">
              <a:rPr lang="it-IT" smtClean="0"/>
              <a:pPr/>
              <a:t>01/03/2018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F0D3AA-A031-40B4-9F7A-6F5DFC5F3124}"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D47F242-E356-4F3F-A113-C5876A071988}" type="datetimeFigureOut">
              <a:rPr lang="it-IT" smtClean="0"/>
              <a:pPr/>
              <a:t>01/03/2018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2F0D3AA-A031-40B4-9F7A-6F5DFC5F3124}"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D47F242-E356-4F3F-A113-C5876A071988}" type="datetimeFigureOut">
              <a:rPr lang="it-IT" smtClean="0"/>
              <a:pPr/>
              <a:t>01/03/2018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2F0D3AA-A031-40B4-9F7A-6F5DFC5F3124}"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D47F242-E356-4F3F-A113-C5876A071988}" type="datetimeFigureOut">
              <a:rPr lang="it-IT" smtClean="0"/>
              <a:pPr/>
              <a:t>01/03/2018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2F0D3AA-A031-40B4-9F7A-6F5DFC5F3124}"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D47F242-E356-4F3F-A113-C5876A071988}" type="datetimeFigureOut">
              <a:rPr lang="it-IT" smtClean="0"/>
              <a:pPr/>
              <a:t>01/03/2018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2F0D3AA-A031-40B4-9F7A-6F5DFC5F3124}"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D47F242-E356-4F3F-A113-C5876A071988}" type="datetimeFigureOut">
              <a:rPr lang="it-IT" smtClean="0"/>
              <a:pPr/>
              <a:t>01/03/2018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2F0D3AA-A031-40B4-9F7A-6F5DFC5F3124}"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D47F242-E356-4F3F-A113-C5876A071988}" type="datetimeFigureOut">
              <a:rPr lang="it-IT" smtClean="0"/>
              <a:pPr/>
              <a:t>01/03/2018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2F0D3AA-A031-40B4-9F7A-6F5DFC5F3124}"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D47F242-E356-4F3F-A113-C5876A071988}" type="datetimeFigureOut">
              <a:rPr lang="it-IT" smtClean="0"/>
              <a:pPr/>
              <a:t>01/03/2018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F0D3AA-A031-40B4-9F7A-6F5DFC5F3124}"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D47F242-E356-4F3F-A113-C5876A071988}" type="datetimeFigureOut">
              <a:rPr lang="it-IT" smtClean="0"/>
              <a:pPr/>
              <a:t>01/03/2018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F0D3AA-A031-40B4-9F7A-6F5DFC5F3124}"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47F242-E356-4F3F-A113-C5876A071988}" type="datetimeFigureOut">
              <a:rPr lang="it-IT" smtClean="0"/>
              <a:pPr/>
              <a:t>01/03/2018</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F0D3AA-A031-40B4-9F7A-6F5DFC5F3124}"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youtu.be/Ps7PYD1V-bg?t=1680" TargetMode="External"/><Relationship Id="rId2" Type="http://schemas.openxmlformats.org/officeDocument/2006/relationships/hyperlink" Target="https://youtu.be/Ps7PYD1V-bg?t=1652"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youtu.be/DFTtpEILbys?t=4403"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youtu.be/_J5YpqG-Jt8?t=21"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3568" y="1916832"/>
            <a:ext cx="7772400" cy="1470025"/>
          </a:xfrm>
        </p:spPr>
        <p:txBody>
          <a:bodyPr>
            <a:normAutofit fontScale="90000"/>
          </a:bodyPr>
          <a:lstStyle/>
          <a:p>
            <a:r>
              <a:rPr lang="it-IT" sz="3600" dirty="0" smtClean="0">
                <a:solidFill>
                  <a:schemeClr val="accent6">
                    <a:lumMod val="50000"/>
                  </a:schemeClr>
                </a:solidFill>
              </a:rPr>
              <a:t>Pietro e Paolo, Ambrogio ed Agostino</a:t>
            </a:r>
            <a:br>
              <a:rPr lang="it-IT" sz="3600" dirty="0" smtClean="0">
                <a:solidFill>
                  <a:schemeClr val="accent6">
                    <a:lumMod val="50000"/>
                  </a:schemeClr>
                </a:solidFill>
              </a:rPr>
            </a:br>
            <a:r>
              <a:rPr lang="it-IT" sz="3600" dirty="0" smtClean="0">
                <a:solidFill>
                  <a:schemeClr val="accent6">
                    <a:lumMod val="50000"/>
                  </a:schemeClr>
                </a:solidFill>
              </a:rPr>
              <a:t>Due carismi diversi, una grande relazione</a:t>
            </a:r>
            <a:endParaRPr lang="it-IT" sz="3600" dirty="0">
              <a:solidFill>
                <a:schemeClr val="accent6">
                  <a:lumMod val="50000"/>
                </a:schemeClr>
              </a:solidFill>
            </a:endParaRPr>
          </a:p>
        </p:txBody>
      </p:sp>
      <p:sp>
        <p:nvSpPr>
          <p:cNvPr id="3" name="Sottotitolo 2"/>
          <p:cNvSpPr>
            <a:spLocks noGrp="1"/>
          </p:cNvSpPr>
          <p:nvPr>
            <p:ph type="subTitle" idx="1"/>
          </p:nvPr>
        </p:nvSpPr>
        <p:spPr>
          <a:xfrm>
            <a:off x="1403648" y="476672"/>
            <a:ext cx="6400800" cy="1752600"/>
          </a:xfrm>
        </p:spPr>
        <p:txBody>
          <a:bodyPr/>
          <a:lstStyle/>
          <a:p>
            <a:endParaRPr lang="it-IT" dirty="0"/>
          </a:p>
          <a:p>
            <a:r>
              <a:rPr lang="it-IT" sz="4800" dirty="0" smtClean="0">
                <a:solidFill>
                  <a:srgbClr val="FF0000"/>
                </a:solidFill>
              </a:rPr>
              <a:t>LABORATORIO</a:t>
            </a:r>
            <a:endParaRPr lang="it-IT" sz="4800" dirty="0">
              <a:solidFill>
                <a:srgbClr val="FF0000"/>
              </a:solidFill>
            </a:endParaRPr>
          </a:p>
        </p:txBody>
      </p:sp>
      <p:pic>
        <p:nvPicPr>
          <p:cNvPr id="11266" name="Picture 2" descr="Santi Pietro e Paolo e le tradizioni"/>
          <p:cNvPicPr>
            <a:picLocks noChangeAspect="1" noChangeArrowheads="1"/>
          </p:cNvPicPr>
          <p:nvPr/>
        </p:nvPicPr>
        <p:blipFill>
          <a:blip r:embed="rId2" cstate="print"/>
          <a:srcRect/>
          <a:stretch>
            <a:fillRect/>
          </a:stretch>
        </p:blipFill>
        <p:spPr bwMode="auto">
          <a:xfrm>
            <a:off x="1835696" y="3645024"/>
            <a:ext cx="2736304" cy="2701667"/>
          </a:xfrm>
          <a:prstGeom prst="rect">
            <a:avLst/>
          </a:prstGeom>
          <a:noFill/>
        </p:spPr>
      </p:pic>
      <p:sp>
        <p:nvSpPr>
          <p:cNvPr id="7" name="CasellaDiTesto 6"/>
          <p:cNvSpPr txBox="1"/>
          <p:nvPr/>
        </p:nvSpPr>
        <p:spPr>
          <a:xfrm>
            <a:off x="5868144" y="4077072"/>
            <a:ext cx="2232248" cy="2031325"/>
          </a:xfrm>
          <a:prstGeom prst="rect">
            <a:avLst/>
          </a:prstGeom>
          <a:noFill/>
        </p:spPr>
        <p:txBody>
          <a:bodyPr wrap="square" rtlCol="0">
            <a:spAutoFit/>
          </a:bodyPr>
          <a:lstStyle/>
          <a:p>
            <a:endParaRPr lang="it-IT" dirty="0" smtClean="0"/>
          </a:p>
          <a:p>
            <a:endParaRPr lang="it-IT" dirty="0"/>
          </a:p>
          <a:p>
            <a:endParaRPr lang="it-IT" dirty="0" smtClean="0"/>
          </a:p>
          <a:p>
            <a:endParaRPr lang="it-IT" dirty="0"/>
          </a:p>
          <a:p>
            <a:endParaRPr lang="it-IT" dirty="0" smtClean="0"/>
          </a:p>
          <a:p>
            <a:endParaRPr lang="it-IT" dirty="0"/>
          </a:p>
          <a:p>
            <a:endParaRPr lang="it-IT" dirty="0"/>
          </a:p>
        </p:txBody>
      </p:sp>
      <p:pic>
        <p:nvPicPr>
          <p:cNvPr id="11268" name="Picture 4" descr="http://www.cassiciaco.it/navigazione/iconografia/pittori/quattrocento/mazone/masone.jpg"/>
          <p:cNvPicPr>
            <a:picLocks noChangeAspect="1" noChangeArrowheads="1"/>
          </p:cNvPicPr>
          <p:nvPr/>
        </p:nvPicPr>
        <p:blipFill>
          <a:blip r:embed="rId3" cstate="print"/>
          <a:srcRect/>
          <a:stretch>
            <a:fillRect/>
          </a:stretch>
        </p:blipFill>
        <p:spPr bwMode="auto">
          <a:xfrm>
            <a:off x="5436096" y="3645024"/>
            <a:ext cx="1728192" cy="266429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fontAlgn="base"/>
            <a:r>
              <a:rPr lang="it-IT" b="1" dirty="0" smtClean="0"/>
              <a:t>Nella </a:t>
            </a:r>
            <a:r>
              <a:rPr lang="it-IT" b="1" dirty="0"/>
              <a:t>letteratura</a:t>
            </a:r>
          </a:p>
        </p:txBody>
      </p:sp>
      <p:sp>
        <p:nvSpPr>
          <p:cNvPr id="3" name="Segnaposto contenuto 2"/>
          <p:cNvSpPr>
            <a:spLocks noGrp="1"/>
          </p:cNvSpPr>
          <p:nvPr>
            <p:ph idx="1"/>
          </p:nvPr>
        </p:nvSpPr>
        <p:spPr/>
        <p:txBody>
          <a:bodyPr>
            <a:normAutofit fontScale="62500" lnSpcReduction="20000"/>
          </a:bodyPr>
          <a:lstStyle/>
          <a:p>
            <a:pPr lvl="0"/>
            <a:r>
              <a:rPr lang="it-IT" dirty="0" smtClean="0"/>
              <a:t>La carrellata prende l’avvio da Nietzsche e inquadra autori di diverse estrazioni: </a:t>
            </a:r>
            <a:r>
              <a:rPr lang="it-IT" dirty="0" err="1" smtClean="0"/>
              <a:t>Gibran</a:t>
            </a:r>
            <a:r>
              <a:rPr lang="it-IT" dirty="0" smtClean="0"/>
              <a:t>, Gide, </a:t>
            </a:r>
            <a:r>
              <a:rPr lang="it-IT" dirty="0" err="1" smtClean="0"/>
              <a:t>Merejkowski</a:t>
            </a:r>
            <a:r>
              <a:rPr lang="it-IT" dirty="0" smtClean="0"/>
              <a:t>, Papini, I. Giordani, Luzi, Citati, Taylor </a:t>
            </a:r>
            <a:r>
              <a:rPr lang="it-IT" dirty="0" err="1" smtClean="0"/>
              <a:t>Caldwell</a:t>
            </a:r>
            <a:r>
              <a:rPr lang="it-IT" dirty="0" smtClean="0"/>
              <a:t>, </a:t>
            </a:r>
            <a:r>
              <a:rPr lang="it-IT" dirty="0" err="1" smtClean="0"/>
              <a:t>Dobraczynski</a:t>
            </a:r>
            <a:r>
              <a:rPr lang="it-IT" dirty="0" smtClean="0"/>
              <a:t>, </a:t>
            </a:r>
            <a:r>
              <a:rPr lang="it-IT" dirty="0" err="1" smtClean="0"/>
              <a:t>Mészoly</a:t>
            </a:r>
            <a:r>
              <a:rPr lang="it-IT" dirty="0" smtClean="0"/>
              <a:t>, G. </a:t>
            </a:r>
            <a:r>
              <a:rPr lang="it-IT" dirty="0" err="1" smtClean="0"/>
              <a:t>Manacorda</a:t>
            </a:r>
            <a:r>
              <a:rPr lang="it-IT" dirty="0" smtClean="0"/>
              <a:t>, Fabbri, Pasolini, E. </a:t>
            </a:r>
            <a:r>
              <a:rPr lang="it-IT" dirty="0" err="1" smtClean="0"/>
              <a:t>Baumann</a:t>
            </a:r>
            <a:r>
              <a:rPr lang="it-IT" dirty="0" smtClean="0"/>
              <a:t>, </a:t>
            </a:r>
            <a:r>
              <a:rPr lang="it-IT" dirty="0" err="1" smtClean="0"/>
              <a:t>Daniel-Rops</a:t>
            </a:r>
            <a:r>
              <a:rPr lang="it-IT" dirty="0" smtClean="0"/>
              <a:t>.</a:t>
            </a:r>
          </a:p>
          <a:p>
            <a:pPr lvl="0"/>
            <a:r>
              <a:rPr lang="it-IT" dirty="0" smtClean="0"/>
              <a:t>L’inizio - Pietro,Paolo,Giovanni - ed. Ancora, </a:t>
            </a:r>
            <a:r>
              <a:rPr lang="it-IT" dirty="0" err="1" smtClean="0"/>
              <a:t>Frat</a:t>
            </a:r>
            <a:r>
              <a:rPr lang="it-IT" dirty="0" smtClean="0"/>
              <a:t>. San Carlo</a:t>
            </a:r>
          </a:p>
          <a:p>
            <a:pPr lvl="0"/>
            <a:r>
              <a:rPr lang="it-IT" dirty="0" smtClean="0"/>
              <a:t>Obbedienza e follia -  ed. Itaca, Fraternità San Carlo</a:t>
            </a:r>
          </a:p>
          <a:p>
            <a:pPr lvl="0"/>
            <a:r>
              <a:rPr lang="it-IT" dirty="0" smtClean="0"/>
              <a:t>Gli Apostoli, libreria Vaticana, Benedetto </a:t>
            </a:r>
            <a:r>
              <a:rPr lang="it-IT" dirty="0" err="1" smtClean="0"/>
              <a:t>XVI</a:t>
            </a:r>
            <a:endParaRPr lang="it-IT" dirty="0" smtClean="0"/>
          </a:p>
          <a:p>
            <a:pPr lvl="0"/>
            <a:r>
              <a:rPr lang="it-IT" dirty="0" smtClean="0"/>
              <a:t>San Paolo,</a:t>
            </a:r>
            <a:r>
              <a:rPr lang="it-IT" dirty="0" err="1" smtClean="0"/>
              <a:t>ed.Paoline</a:t>
            </a:r>
            <a:r>
              <a:rPr lang="it-IT" dirty="0" smtClean="0"/>
              <a:t>, Daniel </a:t>
            </a:r>
            <a:r>
              <a:rPr lang="it-IT" dirty="0" err="1" smtClean="0"/>
              <a:t>Rops</a:t>
            </a:r>
            <a:endParaRPr lang="it-IT" dirty="0" smtClean="0"/>
          </a:p>
          <a:p>
            <a:pPr lvl="0"/>
            <a:r>
              <a:rPr lang="it-IT" dirty="0" smtClean="0"/>
              <a:t>L’Apostolo Paolo,</a:t>
            </a:r>
            <a:r>
              <a:rPr lang="it-IT" dirty="0" err="1" smtClean="0"/>
              <a:t>ed.Moecelliana</a:t>
            </a:r>
            <a:r>
              <a:rPr lang="it-IT" dirty="0" smtClean="0"/>
              <a:t>,G. </a:t>
            </a:r>
            <a:r>
              <a:rPr lang="it-IT" dirty="0" err="1" smtClean="0"/>
              <a:t>Holzner</a:t>
            </a:r>
            <a:endParaRPr lang="it-IT" dirty="0" smtClean="0"/>
          </a:p>
          <a:p>
            <a:pPr lvl="0"/>
            <a:r>
              <a:rPr lang="it-IT" dirty="0" smtClean="0"/>
              <a:t>Sulla via di Damasco,</a:t>
            </a:r>
            <a:r>
              <a:rPr lang="it-IT" dirty="0" err="1" smtClean="0"/>
              <a:t>ed.Itaca</a:t>
            </a:r>
            <a:r>
              <a:rPr lang="it-IT" dirty="0" smtClean="0"/>
              <a:t>, </a:t>
            </a:r>
            <a:r>
              <a:rPr lang="it-IT" dirty="0" err="1" smtClean="0"/>
              <a:t>P.Pizzaballa</a:t>
            </a:r>
            <a:endParaRPr lang="it-IT" dirty="0" smtClean="0"/>
          </a:p>
          <a:p>
            <a:pPr lvl="0"/>
            <a:r>
              <a:rPr lang="it-IT" dirty="0" smtClean="0"/>
              <a:t>La gloriosa follia, ed. </a:t>
            </a:r>
            <a:r>
              <a:rPr lang="it-IT" dirty="0" err="1" smtClean="0"/>
              <a:t>Bur</a:t>
            </a:r>
            <a:r>
              <a:rPr lang="it-IT" dirty="0" smtClean="0"/>
              <a:t>, </a:t>
            </a:r>
            <a:r>
              <a:rPr lang="it-IT" dirty="0" err="1" smtClean="0"/>
              <a:t>L.de</a:t>
            </a:r>
            <a:r>
              <a:rPr lang="it-IT" dirty="0" smtClean="0"/>
              <a:t> </a:t>
            </a:r>
            <a:r>
              <a:rPr lang="it-IT" dirty="0" err="1" smtClean="0"/>
              <a:t>Wohl</a:t>
            </a:r>
            <a:endParaRPr lang="it-IT" dirty="0" smtClean="0"/>
          </a:p>
          <a:p>
            <a:pPr lvl="0"/>
            <a:r>
              <a:rPr lang="it-IT" dirty="0" smtClean="0"/>
              <a:t>San Paolo, ed Garzanti, </a:t>
            </a:r>
            <a:r>
              <a:rPr lang="it-IT" dirty="0" err="1" smtClean="0"/>
              <a:t>P.Pasolini</a:t>
            </a:r>
            <a:endParaRPr lang="it-IT" dirty="0" smtClean="0"/>
          </a:p>
          <a:p>
            <a:pPr lvl="0"/>
            <a:r>
              <a:rPr lang="it-IT" dirty="0" smtClean="0"/>
              <a:t>La spada santa, ed. </a:t>
            </a:r>
            <a:r>
              <a:rPr lang="it-IT" dirty="0" err="1" smtClean="0"/>
              <a:t>Gribaudi</a:t>
            </a:r>
            <a:r>
              <a:rPr lang="it-IT" dirty="0" smtClean="0"/>
              <a:t>, </a:t>
            </a:r>
            <a:r>
              <a:rPr lang="it-IT" dirty="0" err="1" smtClean="0"/>
              <a:t>j.Dobraczynski</a:t>
            </a:r>
            <a:endParaRPr lang="it-IT" dirty="0" smtClean="0"/>
          </a:p>
          <a:p>
            <a:pPr lvl="0"/>
            <a:r>
              <a:rPr lang="it-IT" dirty="0" smtClean="0"/>
              <a:t>Atti degli apostoli, ed. ISG, a cura di </a:t>
            </a:r>
            <a:r>
              <a:rPr lang="it-IT" dirty="0" err="1" smtClean="0"/>
              <a:t>Mons.Galbiati</a:t>
            </a:r>
            <a:endParaRPr lang="it-IT" dirty="0" smtClean="0"/>
          </a:p>
          <a:p>
            <a:pPr lvl="0"/>
            <a:r>
              <a:rPr lang="it-IT" dirty="0" smtClean="0"/>
              <a:t>Vita dei santi Pietro e Paolo, di San Giovanni Bosco</a:t>
            </a:r>
          </a:p>
          <a:p>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p:spPr>
        <p:txBody>
          <a:bodyPr>
            <a:normAutofit fontScale="90000"/>
          </a:bodyPr>
          <a:lstStyle/>
          <a:p>
            <a:r>
              <a:rPr lang="it-IT" b="1" dirty="0" smtClean="0"/>
              <a:t>I santi Pietro e Paolo </a:t>
            </a:r>
            <a:br>
              <a:rPr lang="it-IT" b="1" dirty="0" smtClean="0"/>
            </a:br>
            <a:r>
              <a:rPr lang="it-IT" b="1" dirty="0" smtClean="0"/>
              <a:t>festeggiati in un sol giorno</a:t>
            </a:r>
            <a:endParaRPr lang="it-IT" b="1" dirty="0"/>
          </a:p>
        </p:txBody>
      </p:sp>
      <p:sp>
        <p:nvSpPr>
          <p:cNvPr id="3" name="Segnaposto contenuto 2"/>
          <p:cNvSpPr>
            <a:spLocks noGrp="1"/>
          </p:cNvSpPr>
          <p:nvPr>
            <p:ph idx="1"/>
          </p:nvPr>
        </p:nvSpPr>
        <p:spPr/>
        <p:txBody>
          <a:bodyPr/>
          <a:lstStyle/>
          <a:p>
            <a:endParaRPr lang="it-IT" dirty="0"/>
          </a:p>
        </p:txBody>
      </p:sp>
      <p:graphicFrame>
        <p:nvGraphicFramePr>
          <p:cNvPr id="2050" name="Object 2"/>
          <p:cNvGraphicFramePr>
            <a:graphicFrameLocks noChangeAspect="1"/>
          </p:cNvGraphicFramePr>
          <p:nvPr/>
        </p:nvGraphicFramePr>
        <p:xfrm>
          <a:off x="473075" y="1412776"/>
          <a:ext cx="7924800" cy="6552728"/>
        </p:xfrm>
        <a:graphic>
          <a:graphicData uri="http://schemas.openxmlformats.org/presentationml/2006/ole">
            <p:oleObj spid="_x0000_s2050" name="Documento" r:id="rId3" imgW="11801011" imgH="8887005" progId="Word.Document.12">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I santi Pietro e Paolo</a:t>
            </a:r>
            <a:br>
              <a:rPr lang="it-IT" b="1" dirty="0" smtClean="0"/>
            </a:br>
            <a:r>
              <a:rPr lang="it-IT" b="1" dirty="0" smtClean="0"/>
              <a:t> festeggiati in un sol giorno</a:t>
            </a:r>
            <a:endParaRPr lang="it-IT" b="1" dirty="0"/>
          </a:p>
        </p:txBody>
      </p:sp>
      <p:sp>
        <p:nvSpPr>
          <p:cNvPr id="3" name="Segnaposto contenuto 2"/>
          <p:cNvSpPr>
            <a:spLocks noGrp="1"/>
          </p:cNvSpPr>
          <p:nvPr>
            <p:ph idx="1"/>
          </p:nvPr>
        </p:nvSpPr>
        <p:spPr>
          <a:xfrm>
            <a:off x="457200" y="1600200"/>
            <a:ext cx="8229600" cy="4709120"/>
          </a:xfrm>
        </p:spPr>
        <p:txBody>
          <a:bodyPr>
            <a:normAutofit fontScale="40000" lnSpcReduction="20000"/>
          </a:bodyPr>
          <a:lstStyle/>
          <a:p>
            <a:pPr>
              <a:buNone/>
            </a:pPr>
            <a:r>
              <a:rPr lang="it-IT" sz="4500" dirty="0" smtClean="0"/>
              <a:t>       </a:t>
            </a:r>
            <a:r>
              <a:rPr lang="it-IT" sz="4500" dirty="0" smtClean="0">
                <a:latin typeface="Tahoma" pitchFamily="34" charset="0"/>
                <a:ea typeface="Tahoma" pitchFamily="34" charset="0"/>
                <a:cs typeface="Tahoma" pitchFamily="34" charset="0"/>
              </a:rPr>
              <a:t>2. Nella liturgia della messa vespertina di ieri, che introduce alla solennità dei due apostoli, Paolo nella lettera ai </a:t>
            </a:r>
            <a:r>
              <a:rPr lang="it-IT" sz="4500" dirty="0" err="1" smtClean="0">
                <a:latin typeface="Tahoma" pitchFamily="34" charset="0"/>
                <a:ea typeface="Tahoma" pitchFamily="34" charset="0"/>
                <a:cs typeface="Tahoma" pitchFamily="34" charset="0"/>
              </a:rPr>
              <a:t>Galati</a:t>
            </a:r>
            <a:r>
              <a:rPr lang="it-IT" sz="4500" dirty="0" smtClean="0">
                <a:latin typeface="Tahoma" pitchFamily="34" charset="0"/>
                <a:ea typeface="Tahoma" pitchFamily="34" charset="0"/>
                <a:cs typeface="Tahoma" pitchFamily="34" charset="0"/>
              </a:rPr>
              <a:t> ha detto così: “...quando colui che mi scelse fin dal seno di mia madre e mi chiamò con la sua grazia si compiacque di rivelare a me suo figlio..., subito, senza consultare nessun uomo... mi recai in Arabia e poi ritornai a Damasco... dopo tre anni andai a Gerusalemme per consultare </a:t>
            </a:r>
            <a:r>
              <a:rPr lang="it-IT" sz="4500" dirty="0" err="1" smtClean="0">
                <a:latin typeface="Tahoma" pitchFamily="34" charset="0"/>
                <a:ea typeface="Tahoma" pitchFamily="34" charset="0"/>
                <a:cs typeface="Tahoma" pitchFamily="34" charset="0"/>
              </a:rPr>
              <a:t>Cefa</a:t>
            </a:r>
            <a:r>
              <a:rPr lang="it-IT" sz="4500" dirty="0" smtClean="0">
                <a:latin typeface="Tahoma" pitchFamily="34" charset="0"/>
                <a:ea typeface="Tahoma" pitchFamily="34" charset="0"/>
                <a:cs typeface="Tahoma" pitchFamily="34" charset="0"/>
              </a:rPr>
              <a:t>, e rimasi presso di lui quindici giorni...” (</a:t>
            </a:r>
            <a:r>
              <a:rPr lang="it-IT" sz="4500" i="1" dirty="0" smtClean="0">
                <a:latin typeface="Tahoma" pitchFamily="34" charset="0"/>
                <a:ea typeface="Tahoma" pitchFamily="34" charset="0"/>
                <a:cs typeface="Tahoma" pitchFamily="34" charset="0"/>
              </a:rPr>
              <a:t>Gal</a:t>
            </a:r>
            <a:r>
              <a:rPr lang="it-IT" sz="4500" dirty="0" smtClean="0">
                <a:latin typeface="Tahoma" pitchFamily="34" charset="0"/>
                <a:ea typeface="Tahoma" pitchFamily="34" charset="0"/>
                <a:cs typeface="Tahoma" pitchFamily="34" charset="0"/>
              </a:rPr>
              <a:t> 1,15-18).</a:t>
            </a:r>
          </a:p>
          <a:p>
            <a:pPr>
              <a:buNone/>
            </a:pPr>
            <a:r>
              <a:rPr lang="it-IT" sz="4500" dirty="0" smtClean="0">
                <a:latin typeface="Tahoma" pitchFamily="34" charset="0"/>
                <a:ea typeface="Tahoma" pitchFamily="34" charset="0"/>
                <a:cs typeface="Tahoma" pitchFamily="34" charset="0"/>
              </a:rPr>
              <a:t>       L ’apostolo dei gentili riassume in queste parole il suo itinerario. Si è incontrato con Pietro a Gerusalemme, poi ad </a:t>
            </a:r>
            <a:r>
              <a:rPr lang="it-IT" sz="4500" dirty="0" err="1" smtClean="0">
                <a:latin typeface="Tahoma" pitchFamily="34" charset="0"/>
                <a:ea typeface="Tahoma" pitchFamily="34" charset="0"/>
                <a:cs typeface="Tahoma" pitchFamily="34" charset="0"/>
              </a:rPr>
              <a:t>Antiochia</a:t>
            </a:r>
            <a:r>
              <a:rPr lang="it-IT" sz="4500" dirty="0" smtClean="0">
                <a:latin typeface="Tahoma" pitchFamily="34" charset="0"/>
                <a:ea typeface="Tahoma" pitchFamily="34" charset="0"/>
                <a:cs typeface="Tahoma" pitchFamily="34" charset="0"/>
              </a:rPr>
              <a:t>, e solo dopo a Roma, dove ambedue erano attesi dall’ultima prova. Tuttavia, </a:t>
            </a:r>
            <a:r>
              <a:rPr lang="it-IT" sz="4500" dirty="0" smtClean="0">
                <a:solidFill>
                  <a:srgbClr val="FF0000"/>
                </a:solidFill>
                <a:latin typeface="Tahoma" pitchFamily="34" charset="0"/>
                <a:ea typeface="Tahoma" pitchFamily="34" charset="0"/>
                <a:cs typeface="Tahoma" pitchFamily="34" charset="0"/>
              </a:rPr>
              <a:t>fu sempre unito con Pietro, e Pietro con lui</a:t>
            </a:r>
            <a:r>
              <a:rPr lang="it-IT" sz="4500" dirty="0" smtClean="0">
                <a:latin typeface="Tahoma" pitchFamily="34" charset="0"/>
                <a:ea typeface="Tahoma" pitchFamily="34" charset="0"/>
                <a:cs typeface="Tahoma" pitchFamily="34" charset="0"/>
              </a:rPr>
              <a:t>, in questo: che Dio si è compiaciuto di rivelare in lui suo Figlio. Per la prima volta presso le porte di Damasco, quando era stato prostrato a terra e accecato da una luce del cielo, e alla domanda “Chi sei, o Signore?” aveva sentito la risposta: “Io sono Gesù, che tu perseguiti” (</a:t>
            </a:r>
            <a:r>
              <a:rPr lang="it-IT" sz="4500" i="1" dirty="0" smtClean="0">
                <a:latin typeface="Tahoma" pitchFamily="34" charset="0"/>
                <a:ea typeface="Tahoma" pitchFamily="34" charset="0"/>
                <a:cs typeface="Tahoma" pitchFamily="34" charset="0"/>
              </a:rPr>
              <a:t>At </a:t>
            </a:r>
            <a:r>
              <a:rPr lang="it-IT" sz="4500" dirty="0" smtClean="0">
                <a:latin typeface="Tahoma" pitchFamily="34" charset="0"/>
                <a:ea typeface="Tahoma" pitchFamily="34" charset="0"/>
                <a:cs typeface="Tahoma" pitchFamily="34" charset="0"/>
              </a:rPr>
              <a:t>9,5). Allora si compì in Paolo quello stesso che si era compiuto in Pietro nei pressi di Cesarea di Filippo, quando egli confessò: “Tu sei il Cristo, il Figlio del Dio vivente”. Il Padre gli ha rivelato in Cristo il Messia: suo Figlio. Il Figlio del Dio vivente. E Paolo accettò internamente le parole del Padre “senza consultare nessun uomo”, così come Pietro, che sentì dalla bocca di Cristo: “Né la carne né il sangue te l’hanno rivelato”.</a:t>
            </a:r>
          </a:p>
          <a:p>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I santi Pietro e Paolo</a:t>
            </a:r>
            <a:br>
              <a:rPr lang="it-IT" b="1" dirty="0" smtClean="0"/>
            </a:br>
            <a:r>
              <a:rPr lang="it-IT" b="1" dirty="0" smtClean="0"/>
              <a:t> festeggiati in un sol giorno</a:t>
            </a:r>
            <a:endParaRPr lang="it-IT" b="1" dirty="0"/>
          </a:p>
        </p:txBody>
      </p:sp>
      <p:sp>
        <p:nvSpPr>
          <p:cNvPr id="3" name="Segnaposto contenuto 2"/>
          <p:cNvSpPr>
            <a:spLocks noGrp="1"/>
          </p:cNvSpPr>
          <p:nvPr>
            <p:ph idx="1"/>
          </p:nvPr>
        </p:nvSpPr>
        <p:spPr/>
        <p:txBody>
          <a:bodyPr>
            <a:normAutofit fontScale="47500" lnSpcReduction="20000"/>
          </a:bodyPr>
          <a:lstStyle/>
          <a:p>
            <a:pPr>
              <a:buNone/>
            </a:pPr>
            <a:r>
              <a:rPr lang="it-IT" sz="5600" dirty="0" smtClean="0"/>
              <a:t>      </a:t>
            </a:r>
            <a:r>
              <a:rPr lang="it-IT" sz="4500" dirty="0" smtClean="0">
                <a:latin typeface="Tahoma" pitchFamily="34" charset="0"/>
                <a:ea typeface="Tahoma" pitchFamily="34" charset="0"/>
                <a:cs typeface="Tahoma" pitchFamily="34" charset="0"/>
              </a:rPr>
              <a:t>3. Ci troviamo nel punto chiave della economia divina. Dio dà il suo Figlio, e nello stesso tempo Dio rivela il suo Figlio anzitutto a Pietro, che prima si chiamava Simone, ed era figlio di </a:t>
            </a:r>
            <a:r>
              <a:rPr lang="it-IT" sz="4500" dirty="0" err="1" smtClean="0">
                <a:latin typeface="Tahoma" pitchFamily="34" charset="0"/>
                <a:ea typeface="Tahoma" pitchFamily="34" charset="0"/>
                <a:cs typeface="Tahoma" pitchFamily="34" charset="0"/>
              </a:rPr>
              <a:t>Giona</a:t>
            </a:r>
            <a:r>
              <a:rPr lang="it-IT" sz="4500" dirty="0" smtClean="0">
                <a:latin typeface="Tahoma" pitchFamily="34" charset="0"/>
                <a:ea typeface="Tahoma" pitchFamily="34" charset="0"/>
                <a:cs typeface="Tahoma" pitchFamily="34" charset="0"/>
              </a:rPr>
              <a:t> e fratello di Andrea, e poi - a suo tempo - a Paolo, che prima si chiamava </a:t>
            </a:r>
            <a:r>
              <a:rPr lang="it-IT" sz="4500" dirty="0" err="1" smtClean="0">
                <a:latin typeface="Tahoma" pitchFamily="34" charset="0"/>
                <a:ea typeface="Tahoma" pitchFamily="34" charset="0"/>
                <a:cs typeface="Tahoma" pitchFamily="34" charset="0"/>
              </a:rPr>
              <a:t>Saulo</a:t>
            </a:r>
            <a:r>
              <a:rPr lang="it-IT" sz="4500" dirty="0" smtClean="0">
                <a:latin typeface="Tahoma" pitchFamily="34" charset="0"/>
                <a:ea typeface="Tahoma" pitchFamily="34" charset="0"/>
                <a:cs typeface="Tahoma" pitchFamily="34" charset="0"/>
              </a:rPr>
              <a:t> di Tarso. Grazie alla potenza di questa rivelazione del Figlio da parte del Padre, </a:t>
            </a:r>
            <a:r>
              <a:rPr lang="it-IT" sz="4500" dirty="0" smtClean="0">
                <a:solidFill>
                  <a:srgbClr val="FF0000"/>
                </a:solidFill>
                <a:latin typeface="Tahoma" pitchFamily="34" charset="0"/>
                <a:ea typeface="Tahoma" pitchFamily="34" charset="0"/>
                <a:cs typeface="Tahoma" pitchFamily="34" charset="0"/>
              </a:rPr>
              <a:t>Pietro</a:t>
            </a:r>
            <a:r>
              <a:rPr lang="it-IT" sz="4500" dirty="0" smtClean="0">
                <a:latin typeface="Tahoma" pitchFamily="34" charset="0"/>
                <a:ea typeface="Tahoma" pitchFamily="34" charset="0"/>
                <a:cs typeface="Tahoma" pitchFamily="34" charset="0"/>
              </a:rPr>
              <a:t>, che ha creduto e ha confessato la sua fede, deve essere “pietra”. E io ti dico: Tu sei Pietro, “la pietra”, e “su questa pietra edificherò la mia Chiesa e le porte degli inferi non prevarranno contro di essa” (</a:t>
            </a:r>
            <a:r>
              <a:rPr lang="it-IT" sz="4500" i="1" dirty="0" smtClean="0">
                <a:latin typeface="Tahoma" pitchFamily="34" charset="0"/>
                <a:ea typeface="Tahoma" pitchFamily="34" charset="0"/>
                <a:cs typeface="Tahoma" pitchFamily="34" charset="0"/>
              </a:rPr>
              <a:t>Mt</a:t>
            </a:r>
            <a:r>
              <a:rPr lang="it-IT" sz="4500" dirty="0" smtClean="0">
                <a:latin typeface="Tahoma" pitchFamily="34" charset="0"/>
                <a:ea typeface="Tahoma" pitchFamily="34" charset="0"/>
                <a:cs typeface="Tahoma" pitchFamily="34" charset="0"/>
              </a:rPr>
              <a:t> 16,18). Grazie alla potenza della stessa rivelazione del Figlio da parte del Padre, </a:t>
            </a:r>
            <a:r>
              <a:rPr lang="it-IT" sz="4500" dirty="0" smtClean="0">
                <a:solidFill>
                  <a:srgbClr val="FF0000"/>
                </a:solidFill>
                <a:latin typeface="Tahoma" pitchFamily="34" charset="0"/>
                <a:ea typeface="Tahoma" pitchFamily="34" charset="0"/>
                <a:cs typeface="Tahoma" pitchFamily="34" charset="0"/>
              </a:rPr>
              <a:t>Paolo</a:t>
            </a:r>
            <a:r>
              <a:rPr lang="it-IT" sz="4500" dirty="0" smtClean="0">
                <a:latin typeface="Tahoma" pitchFamily="34" charset="0"/>
                <a:ea typeface="Tahoma" pitchFamily="34" charset="0"/>
                <a:cs typeface="Tahoma" pitchFamily="34" charset="0"/>
              </a:rPr>
              <a:t>, che ha creduto e ha confessato la sua fede in Cristo con lo stesso fervore dello spirito, col quale prima aveva perseguitato i confessori di Cristo, doveva diventare “lo strumento eletto” per portare il nome del Signore dinanzi ai popoli (</a:t>
            </a:r>
            <a:r>
              <a:rPr lang="it-IT" sz="4500" dirty="0" err="1" smtClean="0">
                <a:latin typeface="Tahoma" pitchFamily="34" charset="0"/>
                <a:ea typeface="Tahoma" pitchFamily="34" charset="0"/>
                <a:cs typeface="Tahoma" pitchFamily="34" charset="0"/>
              </a:rPr>
              <a:t>cf</a:t>
            </a:r>
            <a:r>
              <a:rPr lang="it-IT" sz="4500" dirty="0" smtClean="0">
                <a:latin typeface="Tahoma" pitchFamily="34" charset="0"/>
                <a:ea typeface="Tahoma" pitchFamily="34" charset="0"/>
                <a:cs typeface="Tahoma" pitchFamily="34" charset="0"/>
              </a:rPr>
              <a:t>. </a:t>
            </a:r>
            <a:r>
              <a:rPr lang="it-IT" sz="4500" i="1" dirty="0" smtClean="0">
                <a:latin typeface="Tahoma" pitchFamily="34" charset="0"/>
                <a:ea typeface="Tahoma" pitchFamily="34" charset="0"/>
                <a:cs typeface="Tahoma" pitchFamily="34" charset="0"/>
              </a:rPr>
              <a:t>At</a:t>
            </a:r>
            <a:r>
              <a:rPr lang="it-IT" sz="4500" dirty="0" smtClean="0">
                <a:latin typeface="Tahoma" pitchFamily="34" charset="0"/>
                <a:ea typeface="Tahoma" pitchFamily="34" charset="0"/>
                <a:cs typeface="Tahoma" pitchFamily="34" charset="0"/>
              </a:rPr>
              <a:t>9,15).</a:t>
            </a:r>
            <a:r>
              <a:rPr lang="en-GB" sz="4500" dirty="0" smtClean="0">
                <a:latin typeface="Tahoma" pitchFamily="34" charset="0"/>
                <a:ea typeface="Tahoma" pitchFamily="34" charset="0"/>
                <a:cs typeface="Tahoma" pitchFamily="34" charset="0"/>
              </a:rPr>
              <a:t> </a:t>
            </a:r>
            <a:endParaRPr lang="it-IT" sz="4500" dirty="0" smtClean="0">
              <a:latin typeface="Tahoma" pitchFamily="34" charset="0"/>
              <a:ea typeface="Tahoma" pitchFamily="34" charset="0"/>
              <a:cs typeface="Tahoma" pitchFamily="34" charset="0"/>
            </a:endParaRPr>
          </a:p>
          <a:p>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I santi Pietro e Paolo</a:t>
            </a:r>
            <a:br>
              <a:rPr lang="it-IT" b="1" dirty="0" smtClean="0"/>
            </a:br>
            <a:r>
              <a:rPr lang="it-IT" b="1" dirty="0" smtClean="0"/>
              <a:t> festeggiati in un sol giorno</a:t>
            </a:r>
            <a:endParaRPr lang="it-IT" b="1" dirty="0"/>
          </a:p>
        </p:txBody>
      </p:sp>
      <p:sp>
        <p:nvSpPr>
          <p:cNvPr id="3" name="Segnaposto contenuto 2"/>
          <p:cNvSpPr>
            <a:spLocks noGrp="1"/>
          </p:cNvSpPr>
          <p:nvPr>
            <p:ph idx="1"/>
          </p:nvPr>
        </p:nvSpPr>
        <p:spPr>
          <a:xfrm>
            <a:off x="457200" y="1600200"/>
            <a:ext cx="8229600" cy="5257800"/>
          </a:xfrm>
        </p:spPr>
        <p:txBody>
          <a:bodyPr>
            <a:normAutofit fontScale="47500" lnSpcReduction="20000"/>
          </a:bodyPr>
          <a:lstStyle/>
          <a:p>
            <a:pPr>
              <a:buNone/>
            </a:pPr>
            <a:r>
              <a:rPr lang="it-IT" sz="3800" dirty="0" smtClean="0">
                <a:solidFill>
                  <a:srgbClr val="FF0000"/>
                </a:solidFill>
                <a:latin typeface="Tahoma" pitchFamily="34" charset="0"/>
                <a:ea typeface="Tahoma" pitchFamily="34" charset="0"/>
                <a:cs typeface="Tahoma" pitchFamily="34" charset="0"/>
              </a:rPr>
              <a:t>     La Chiesa di Roma celebra oggi la memoria di ambedue</a:t>
            </a:r>
            <a:r>
              <a:rPr lang="it-IT" sz="3800" dirty="0" smtClean="0">
                <a:latin typeface="Tahoma" pitchFamily="34" charset="0"/>
                <a:ea typeface="Tahoma" pitchFamily="34" charset="0"/>
                <a:cs typeface="Tahoma" pitchFamily="34" charset="0"/>
              </a:rPr>
              <a:t>. La “pietra” e lo “strumento eletto” si sono incontrati definitivamente qui. Qui hanno compiuto il loro ministero apostolico, qui l’hanno sigillato definitivamente con la testimonianza del sangue da essi sparso, con la testimonianza del sacrificio totale della vita.</a:t>
            </a:r>
          </a:p>
          <a:p>
            <a:pPr>
              <a:buNone/>
            </a:pPr>
            <a:r>
              <a:rPr lang="it-IT" sz="3800" dirty="0" smtClean="0">
                <a:latin typeface="Tahoma" pitchFamily="34" charset="0"/>
                <a:ea typeface="Tahoma" pitchFamily="34" charset="0"/>
                <a:cs typeface="Tahoma" pitchFamily="34" charset="0"/>
              </a:rPr>
              <a:t>     Prevedendo questo giorno, Paolo scriveva a Timoteo, come leggiamo nella liturgia di oggi “il mio sangue sta per essere sparso in libagione ed è giunto il momento di sciogliere le vele. Ho combattuto la buona battaglia, ho terminato la corsa, ho conservato la fede. Ora mi resta solo la corona di giustizia che il Signore, giusto giudice, mi consegnerà in quel giorno; e non solo a me, ma anche a tutti coloro che attendono con amore la sua manifestazione” (</a:t>
            </a:r>
            <a:r>
              <a:rPr lang="it-IT" sz="3800" i="1" dirty="0" smtClean="0">
                <a:latin typeface="Tahoma" pitchFamily="34" charset="0"/>
                <a:ea typeface="Tahoma" pitchFamily="34" charset="0"/>
                <a:cs typeface="Tahoma" pitchFamily="34" charset="0"/>
              </a:rPr>
              <a:t>2Tm </a:t>
            </a:r>
            <a:r>
              <a:rPr lang="it-IT" sz="3800" dirty="0" smtClean="0">
                <a:latin typeface="Tahoma" pitchFamily="34" charset="0"/>
                <a:ea typeface="Tahoma" pitchFamily="34" charset="0"/>
                <a:cs typeface="Tahoma" pitchFamily="34" charset="0"/>
              </a:rPr>
              <a:t>4,6-8).</a:t>
            </a:r>
          </a:p>
          <a:p>
            <a:pPr>
              <a:buNone/>
            </a:pPr>
            <a:r>
              <a:rPr lang="it-IT" sz="3800" dirty="0" smtClean="0">
                <a:latin typeface="Tahoma" pitchFamily="34" charset="0"/>
                <a:ea typeface="Tahoma" pitchFamily="34" charset="0"/>
                <a:cs typeface="Tahoma" pitchFamily="34" charset="0"/>
              </a:rPr>
              <a:t>     Come Paolo, potrebbe scrivere di se stesso Pietro. Di ciascuno di essi si può dire che hanno amato in modo particolare la manifestazione del Signore. Che lo hanno accolto con tutto il cuore, che gli hanno reso testimonianza con tutta la vita e con la morte. Hanno reso testimonianza non a ciò che “la carne e il sangue” possono rivelare all’uomo, ma a ciò che “ha rivelato il Padre”. La verità e la potenza di questa rivelazione permane nella Chiesa e cresce in essa costantemente dalla radice della fede di entrambi gli apostoli: </a:t>
            </a:r>
            <a:r>
              <a:rPr lang="it-IT" sz="3800" dirty="0" smtClean="0">
                <a:solidFill>
                  <a:srgbClr val="FF0000"/>
                </a:solidFill>
                <a:latin typeface="Tahoma" pitchFamily="34" charset="0"/>
                <a:ea typeface="Tahoma" pitchFamily="34" charset="0"/>
                <a:cs typeface="Tahoma" pitchFamily="34" charset="0"/>
              </a:rPr>
              <a:t>Pietro, che è la “pietra”, e Paolo che è diventato lo “strumento eletto</a:t>
            </a:r>
            <a:r>
              <a:rPr lang="it-IT" sz="3800" dirty="0" smtClean="0">
                <a:latin typeface="Tahoma" pitchFamily="34" charset="0"/>
                <a:ea typeface="Tahoma" pitchFamily="34" charset="0"/>
                <a:cs typeface="Tahoma" pitchFamily="34" charset="0"/>
              </a:rPr>
              <a:t>”.</a:t>
            </a:r>
          </a:p>
          <a:p>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I santi Pietro e Paolo</a:t>
            </a:r>
            <a:br>
              <a:rPr lang="it-IT" b="1" dirty="0" smtClean="0"/>
            </a:br>
            <a:r>
              <a:rPr lang="it-IT" b="1" dirty="0" smtClean="0"/>
              <a:t> festeggiati in un sol giorno</a:t>
            </a:r>
            <a:endParaRPr lang="it-IT" b="1" dirty="0"/>
          </a:p>
        </p:txBody>
      </p:sp>
      <p:sp>
        <p:nvSpPr>
          <p:cNvPr id="3" name="Segnaposto contenuto 2"/>
          <p:cNvSpPr>
            <a:spLocks noGrp="1"/>
          </p:cNvSpPr>
          <p:nvPr>
            <p:ph idx="1"/>
          </p:nvPr>
        </p:nvSpPr>
        <p:spPr>
          <a:xfrm>
            <a:off x="457200" y="1600200"/>
            <a:ext cx="8229600" cy="5933256"/>
          </a:xfrm>
        </p:spPr>
        <p:txBody>
          <a:bodyPr>
            <a:normAutofit fontScale="32500" lnSpcReduction="20000"/>
          </a:bodyPr>
          <a:lstStyle/>
          <a:p>
            <a:pPr>
              <a:buNone/>
            </a:pPr>
            <a:r>
              <a:rPr lang="it-IT" sz="4500" dirty="0" smtClean="0">
                <a:latin typeface="Tahoma" pitchFamily="34" charset="0"/>
                <a:ea typeface="Tahoma" pitchFamily="34" charset="0"/>
                <a:cs typeface="Tahoma" pitchFamily="34" charset="0"/>
              </a:rPr>
              <a:t>         4. Festeggiando oggi il giorno della loro nascita definitiva, la Chiesa romana e, al tempo stesso, </a:t>
            </a:r>
            <a:r>
              <a:rPr lang="it-IT" sz="4500" dirty="0" smtClean="0">
                <a:solidFill>
                  <a:srgbClr val="FF0000"/>
                </a:solidFill>
                <a:latin typeface="Tahoma" pitchFamily="34" charset="0"/>
                <a:ea typeface="Tahoma" pitchFamily="34" charset="0"/>
                <a:cs typeface="Tahoma" pitchFamily="34" charset="0"/>
              </a:rPr>
              <a:t>tutta la Chiesa guarda se stessa</a:t>
            </a:r>
            <a:r>
              <a:rPr lang="it-IT" sz="4500" dirty="0" smtClean="0">
                <a:latin typeface="Tahoma" pitchFamily="34" charset="0"/>
                <a:ea typeface="Tahoma" pitchFamily="34" charset="0"/>
                <a:cs typeface="Tahoma" pitchFamily="34" charset="0"/>
              </a:rPr>
              <a:t>. Vede se stessa tale quale è nell’anno del Signore 1980.</a:t>
            </a:r>
          </a:p>
          <a:p>
            <a:pPr>
              <a:buNone/>
            </a:pPr>
            <a:r>
              <a:rPr lang="it-IT" sz="4500" dirty="0" smtClean="0">
                <a:latin typeface="Tahoma" pitchFamily="34" charset="0"/>
                <a:ea typeface="Tahoma" pitchFamily="34" charset="0"/>
                <a:cs typeface="Tahoma" pitchFamily="34" charset="0"/>
              </a:rPr>
              <a:t>         E vedendo se stessa tale quale è, pensando a Pietro, che il Signore ha chiamato la “pietra”, prega per avere una tale forza di fede nel Figlio del Dio vivente - fede rivelata dal Padre - che le permetta di perdurare e di svilupparsi come la Chiesa del Dio vivente e insieme </a:t>
            </a:r>
            <a:r>
              <a:rPr lang="it-IT" sz="4500" dirty="0" smtClean="0">
                <a:solidFill>
                  <a:srgbClr val="FF0000"/>
                </a:solidFill>
                <a:latin typeface="Tahoma" pitchFamily="34" charset="0"/>
                <a:ea typeface="Tahoma" pitchFamily="34" charset="0"/>
                <a:cs typeface="Tahoma" pitchFamily="34" charset="0"/>
              </a:rPr>
              <a:t>come la “pietra” del mondo e degli uomini nel mondo contemporaneo</a:t>
            </a:r>
            <a:r>
              <a:rPr lang="it-IT" sz="4500" dirty="0" smtClean="0">
                <a:latin typeface="Tahoma" pitchFamily="34" charset="0"/>
                <a:ea typeface="Tahoma" pitchFamily="34" charset="0"/>
                <a:cs typeface="Tahoma" pitchFamily="34" charset="0"/>
              </a:rPr>
              <a:t>.</a:t>
            </a:r>
          </a:p>
          <a:p>
            <a:pPr>
              <a:buNone/>
            </a:pPr>
            <a:r>
              <a:rPr lang="it-IT" sz="4500" dirty="0" smtClean="0">
                <a:latin typeface="Tahoma" pitchFamily="34" charset="0"/>
                <a:ea typeface="Tahoma" pitchFamily="34" charset="0"/>
                <a:cs typeface="Tahoma" pitchFamily="34" charset="0"/>
              </a:rPr>
              <a:t>         Pensando poi a Paolo, che il Signore ha chiamato lo “strumento eletto”, la Chiesa non smette di pregare per avere una tale forza di fede in Cristo,</a:t>
            </a:r>
            <a:r>
              <a:rPr lang="it-IT" sz="4500" dirty="0" smtClean="0">
                <a:solidFill>
                  <a:srgbClr val="FF0000"/>
                </a:solidFill>
                <a:latin typeface="Tahoma" pitchFamily="34" charset="0"/>
                <a:ea typeface="Tahoma" pitchFamily="34" charset="0"/>
                <a:cs typeface="Tahoma" pitchFamily="34" charset="0"/>
              </a:rPr>
              <a:t> che non le permetta mai di fermarsi nel compimento e nello sviluppo della sua missione</a:t>
            </a:r>
            <a:r>
              <a:rPr lang="it-IT" sz="4500" dirty="0" smtClean="0">
                <a:latin typeface="Tahoma" pitchFamily="34" charset="0"/>
                <a:ea typeface="Tahoma" pitchFamily="34" charset="0"/>
                <a:cs typeface="Tahoma" pitchFamily="34" charset="0"/>
              </a:rPr>
              <a:t>. Anzi, che la “costringa” sempre più a portare Cristo in ogni parte del globo e in ogni dimensione dell’esistenza umana, proprio come faceva colui che il Signore ha chiamato lo “strumento eletto”.</a:t>
            </a:r>
          </a:p>
          <a:p>
            <a:pPr>
              <a:buNone/>
            </a:pPr>
            <a:r>
              <a:rPr lang="it-IT" sz="4500" dirty="0" smtClean="0">
                <a:latin typeface="Tahoma" pitchFamily="34" charset="0"/>
                <a:ea typeface="Tahoma" pitchFamily="34" charset="0"/>
                <a:cs typeface="Tahoma" pitchFamily="34" charset="0"/>
              </a:rPr>
              <a:t>         E infine la Chiesa ascolta le parole, che per la prima volta Pietro ha sentito nei pressi di Cesarea di Filippo: “A te darò le chiavi del regno dei cieli, e tutto ciò che legherai sulla terra sarà legato nei cieli, e tutto ciò che scioglierai sulla terra sarà sciolto nei cieli” (</a:t>
            </a:r>
            <a:r>
              <a:rPr lang="it-IT" sz="4500" i="1" dirty="0" smtClean="0">
                <a:latin typeface="Tahoma" pitchFamily="34" charset="0"/>
                <a:ea typeface="Tahoma" pitchFamily="34" charset="0"/>
                <a:cs typeface="Tahoma" pitchFamily="34" charset="0"/>
              </a:rPr>
              <a:t>Mt</a:t>
            </a:r>
            <a:r>
              <a:rPr lang="it-IT" sz="4500" dirty="0" smtClean="0">
                <a:latin typeface="Tahoma" pitchFamily="34" charset="0"/>
                <a:ea typeface="Tahoma" pitchFamily="34" charset="0"/>
                <a:cs typeface="Tahoma" pitchFamily="34" charset="0"/>
              </a:rPr>
              <a:t>16,19). E ascoltando queste parole, tutta la Chiesa prega di essere la serva fedele e vigile a ogni venuta del Signore, storica e definitiva, di preparare a questa venuta se stessa e l’intera famiglia umana.</a:t>
            </a:r>
          </a:p>
          <a:p>
            <a:pPr>
              <a:buNone/>
            </a:pPr>
            <a:r>
              <a:rPr lang="it-IT" sz="4500" dirty="0" smtClean="0">
                <a:latin typeface="Tahoma" pitchFamily="34" charset="0"/>
                <a:ea typeface="Tahoma" pitchFamily="34" charset="0"/>
                <a:cs typeface="Tahoma" pitchFamily="34" charset="0"/>
              </a:rPr>
              <a:t>         Così come la preparavano i santi apostoli Pietro e Paolo.</a:t>
            </a:r>
          </a:p>
          <a:p>
            <a:pPr>
              <a:buNone/>
            </a:pPr>
            <a:r>
              <a:rPr lang="it-IT" sz="4500" dirty="0" smtClean="0">
                <a:latin typeface="Tahoma" pitchFamily="34" charset="0"/>
                <a:ea typeface="Tahoma" pitchFamily="34" charset="0"/>
                <a:cs typeface="Tahoma" pitchFamily="34" charset="0"/>
              </a:rPr>
              <a:t>         Che essa aspiri a questa venuta con tutte le forze. Così come vi aspiravano loro.</a:t>
            </a:r>
          </a:p>
          <a:p>
            <a:pPr>
              <a:buNone/>
            </a:pPr>
            <a:r>
              <a:rPr lang="it-IT" sz="4500" dirty="0" smtClean="0">
                <a:latin typeface="Tahoma" pitchFamily="34" charset="0"/>
                <a:ea typeface="Tahoma" pitchFamily="34" charset="0"/>
                <a:cs typeface="Tahoma" pitchFamily="34" charset="0"/>
              </a:rPr>
              <a:t>         Oggi la nostra gioia per questa festa dei santi Pietro e Paolo è accresciuta dalla presenza della delegazione inviata dal patriarca ecumenico </a:t>
            </a:r>
            <a:r>
              <a:rPr lang="it-IT" sz="4500" dirty="0" err="1" smtClean="0">
                <a:latin typeface="Tahoma" pitchFamily="34" charset="0"/>
                <a:ea typeface="Tahoma" pitchFamily="34" charset="0"/>
                <a:cs typeface="Tahoma" pitchFamily="34" charset="0"/>
              </a:rPr>
              <a:t>Dimitrios</a:t>
            </a:r>
            <a:r>
              <a:rPr lang="it-IT" sz="4500" dirty="0" smtClean="0">
                <a:latin typeface="Tahoma" pitchFamily="34" charset="0"/>
                <a:ea typeface="Tahoma" pitchFamily="34" charset="0"/>
                <a:cs typeface="Tahoma" pitchFamily="34" charset="0"/>
              </a:rPr>
              <a:t> I e del suo Sinodo. Saluto con stima e affetto questa delegazione, che si è voluta unire a noi nella preghiera. Tale comunione ci porterà, lo speriamo, alla piena unità e alla celebrazione comune dell’eucarestia. E quello sarà un giorno di gioia piena. Ma già oggi la nostra gioia è grande. </a:t>
            </a:r>
            <a:r>
              <a:rPr lang="en-GB" sz="4500" dirty="0" err="1" smtClean="0">
                <a:latin typeface="Tahoma" pitchFamily="34" charset="0"/>
                <a:ea typeface="Tahoma" pitchFamily="34" charset="0"/>
                <a:cs typeface="Tahoma" pitchFamily="34" charset="0"/>
              </a:rPr>
              <a:t>Rendiamo</a:t>
            </a:r>
            <a:r>
              <a:rPr lang="en-GB" sz="4500" dirty="0" smtClean="0">
                <a:latin typeface="Tahoma" pitchFamily="34" charset="0"/>
                <a:ea typeface="Tahoma" pitchFamily="34" charset="0"/>
                <a:cs typeface="Tahoma" pitchFamily="34" charset="0"/>
              </a:rPr>
              <a:t> grazie a </a:t>
            </a:r>
            <a:r>
              <a:rPr lang="en-GB" sz="4500" dirty="0" err="1" smtClean="0">
                <a:latin typeface="Tahoma" pitchFamily="34" charset="0"/>
                <a:ea typeface="Tahoma" pitchFamily="34" charset="0"/>
                <a:cs typeface="Tahoma" pitchFamily="34" charset="0"/>
              </a:rPr>
              <a:t>Dio</a:t>
            </a:r>
            <a:r>
              <a:rPr lang="en-GB" sz="4500" dirty="0" smtClean="0">
                <a:latin typeface="Tahoma" pitchFamily="34" charset="0"/>
                <a:ea typeface="Tahoma" pitchFamily="34" charset="0"/>
                <a:cs typeface="Tahoma" pitchFamily="34" charset="0"/>
              </a:rPr>
              <a:t>.</a:t>
            </a:r>
            <a:endParaRPr lang="it-IT" sz="4500" dirty="0" smtClean="0">
              <a:latin typeface="Tahoma" pitchFamily="34" charset="0"/>
              <a:ea typeface="Tahoma" pitchFamily="34" charset="0"/>
              <a:cs typeface="Tahoma" pitchFamily="34" charset="0"/>
            </a:endParaRPr>
          </a:p>
          <a:p>
            <a:pPr>
              <a:buNone/>
            </a:pPr>
            <a:r>
              <a:rPr lang="en-GB" sz="4500" dirty="0" smtClean="0">
                <a:latin typeface="Tahoma" pitchFamily="34" charset="0"/>
                <a:ea typeface="Tahoma" pitchFamily="34" charset="0"/>
                <a:cs typeface="Tahoma" pitchFamily="34" charset="0"/>
              </a:rPr>
              <a:t>         Amen.</a:t>
            </a:r>
            <a:endParaRPr lang="it-IT" sz="4500" dirty="0" smtClean="0">
              <a:latin typeface="Tahoma" pitchFamily="34" charset="0"/>
              <a:ea typeface="Tahoma" pitchFamily="34" charset="0"/>
              <a:cs typeface="Tahoma" pitchFamily="34" charset="0"/>
            </a:endParaRPr>
          </a:p>
          <a:p>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GB" b="1" dirty="0" err="1" smtClean="0"/>
              <a:t>Giustizia</a:t>
            </a:r>
            <a:r>
              <a:rPr lang="en-GB" b="1" dirty="0" smtClean="0"/>
              <a:t> e </a:t>
            </a:r>
            <a:r>
              <a:rPr lang="en-GB" b="1" dirty="0" err="1" smtClean="0"/>
              <a:t>Legge</a:t>
            </a:r>
            <a:r>
              <a:rPr lang="en-GB" b="1" dirty="0" smtClean="0"/>
              <a:t/>
            </a:r>
            <a:br>
              <a:rPr lang="en-GB" b="1" dirty="0" smtClean="0"/>
            </a:br>
            <a:r>
              <a:rPr lang="en-GB" b="1" dirty="0" smtClean="0"/>
              <a:t> </a:t>
            </a:r>
            <a:r>
              <a:rPr lang="en-GB" b="1" dirty="0" err="1" smtClean="0"/>
              <a:t>nel</a:t>
            </a:r>
            <a:r>
              <a:rPr lang="en-GB" b="1" dirty="0" smtClean="0"/>
              <a:t> primo </a:t>
            </a:r>
            <a:r>
              <a:rPr lang="en-GB" b="1" dirty="0" err="1" smtClean="0"/>
              <a:t>cristianesimo</a:t>
            </a:r>
            <a:endParaRPr lang="it-IT" b="1" dirty="0"/>
          </a:p>
        </p:txBody>
      </p:sp>
      <p:sp>
        <p:nvSpPr>
          <p:cNvPr id="3" name="Segnaposto contenuto 2"/>
          <p:cNvSpPr>
            <a:spLocks noGrp="1"/>
          </p:cNvSpPr>
          <p:nvPr>
            <p:ph idx="1"/>
          </p:nvPr>
        </p:nvSpPr>
        <p:spPr/>
        <p:txBody>
          <a:bodyPr>
            <a:normAutofit fontScale="70000" lnSpcReduction="20000"/>
          </a:bodyPr>
          <a:lstStyle/>
          <a:p>
            <a:pPr>
              <a:buNone/>
            </a:pPr>
            <a:r>
              <a:rPr lang="it-IT" sz="2900" dirty="0" smtClean="0">
                <a:latin typeface="Tahoma" pitchFamily="34" charset="0"/>
                <a:ea typeface="Tahoma" pitchFamily="34" charset="0"/>
                <a:cs typeface="Tahoma" pitchFamily="34" charset="0"/>
              </a:rPr>
              <a:t>     "Togli il diritto – e allora che cosa distingue lo Stato da una grossa banda di briganti?” ha sentenziato una volta </a:t>
            </a:r>
            <a:r>
              <a:rPr lang="it-IT" sz="2900" dirty="0" smtClean="0">
                <a:solidFill>
                  <a:srgbClr val="FF0000"/>
                </a:solidFill>
                <a:latin typeface="Tahoma" pitchFamily="34" charset="0"/>
                <a:ea typeface="Tahoma" pitchFamily="34" charset="0"/>
                <a:cs typeface="Tahoma" pitchFamily="34" charset="0"/>
              </a:rPr>
              <a:t>sant’Agostino </a:t>
            </a:r>
            <a:r>
              <a:rPr lang="it-IT" sz="2900" dirty="0" smtClean="0">
                <a:latin typeface="Tahoma" pitchFamily="34" charset="0"/>
                <a:ea typeface="Tahoma" pitchFamily="34" charset="0"/>
                <a:cs typeface="Tahoma" pitchFamily="34" charset="0"/>
              </a:rPr>
              <a:t>(De </a:t>
            </a:r>
            <a:r>
              <a:rPr lang="it-IT" sz="2900" dirty="0" err="1" smtClean="0">
                <a:latin typeface="Tahoma" pitchFamily="34" charset="0"/>
                <a:ea typeface="Tahoma" pitchFamily="34" charset="0"/>
                <a:cs typeface="Tahoma" pitchFamily="34" charset="0"/>
              </a:rPr>
              <a:t>Civitate</a:t>
            </a:r>
            <a:r>
              <a:rPr lang="it-IT" sz="2900" dirty="0" smtClean="0">
                <a:latin typeface="Tahoma" pitchFamily="34" charset="0"/>
                <a:ea typeface="Tahoma" pitchFamily="34" charset="0"/>
                <a:cs typeface="Tahoma" pitchFamily="34" charset="0"/>
              </a:rPr>
              <a:t> Dei, </a:t>
            </a:r>
            <a:r>
              <a:rPr lang="it-IT" sz="2900" dirty="0" err="1" smtClean="0">
                <a:latin typeface="Tahoma" pitchFamily="34" charset="0"/>
                <a:ea typeface="Tahoma" pitchFamily="34" charset="0"/>
                <a:cs typeface="Tahoma" pitchFamily="34" charset="0"/>
              </a:rPr>
              <a:t>IV</a:t>
            </a:r>
            <a:r>
              <a:rPr lang="it-IT" sz="2900" dirty="0" smtClean="0">
                <a:latin typeface="Tahoma" pitchFamily="34" charset="0"/>
                <a:ea typeface="Tahoma" pitchFamily="34" charset="0"/>
                <a:cs typeface="Tahoma" pitchFamily="34" charset="0"/>
              </a:rPr>
              <a:t>, 4, 1). Noi tedeschi sappiamo per nostra esperienza che queste parole non sono un vuoto spauracchio. Noi abbiamo sperimentato il separarsi del potere dal diritto, il porsi del potere contro il diritto, il suo calpestare il diritto, così che lo Stato era diventato lo strumento per la distruzione del diritto – era diventato una banda di briganti molto ben organizzata, che poteva minacciare il mondo intero e spingerlo sull’orlo del precipizio. […]I combattenti della resistenza hanno agito contro il regime nazista e contro altri regimi totalitari, rendendo così un servizio al diritto e all’intera umanità. Per queste persone era evidente in modo incontestabile che il diritto vigente, in realtà, era ingiustizia. </a:t>
            </a:r>
          </a:p>
          <a:p>
            <a:pPr>
              <a:buNone/>
            </a:pPr>
            <a:r>
              <a:rPr lang="it-IT" sz="2900" dirty="0" smtClean="0">
                <a:latin typeface="Tahoma" pitchFamily="34" charset="0"/>
                <a:ea typeface="Tahoma" pitchFamily="34" charset="0"/>
                <a:cs typeface="Tahoma" pitchFamily="34" charset="0"/>
              </a:rPr>
              <a:t>      Ma nelle decisioni di un politico democratico, la domanda su che cosa ora corrisponda alla legge della verità, che cosa sia veramente giusto e possa diventare legge non è altrettanto evidente.</a:t>
            </a:r>
          </a:p>
          <a:p>
            <a:pPr algn="r">
              <a:buNone/>
            </a:pPr>
            <a:r>
              <a:rPr lang="it-IT" sz="2300" dirty="0" smtClean="0">
                <a:latin typeface="Tahoma" pitchFamily="34" charset="0"/>
                <a:ea typeface="Tahoma" pitchFamily="34" charset="0"/>
                <a:cs typeface="Tahoma" pitchFamily="34" charset="0"/>
              </a:rPr>
              <a:t>Benedetto XVI,  </a:t>
            </a:r>
            <a:r>
              <a:rPr lang="it-IT" sz="2300" i="1" dirty="0" smtClean="0">
                <a:latin typeface="Tahoma" pitchFamily="34" charset="0"/>
                <a:ea typeface="Tahoma" pitchFamily="34" charset="0"/>
                <a:cs typeface="Tahoma" pitchFamily="34" charset="0"/>
              </a:rPr>
              <a:t>Discorso al </a:t>
            </a:r>
            <a:r>
              <a:rPr lang="it-IT" sz="2300" i="1" dirty="0" err="1" smtClean="0">
                <a:latin typeface="Tahoma" pitchFamily="34" charset="0"/>
                <a:ea typeface="Tahoma" pitchFamily="34" charset="0"/>
                <a:cs typeface="Tahoma" pitchFamily="34" charset="0"/>
              </a:rPr>
              <a:t>Reichstag</a:t>
            </a:r>
            <a:r>
              <a:rPr lang="it-IT" sz="2300" i="1" dirty="0" smtClean="0">
                <a:latin typeface="Tahoma" pitchFamily="34" charset="0"/>
                <a:ea typeface="Tahoma" pitchFamily="34" charset="0"/>
                <a:cs typeface="Tahoma" pitchFamily="34" charset="0"/>
              </a:rPr>
              <a:t> di Berlino</a:t>
            </a:r>
            <a:r>
              <a:rPr lang="it-IT" sz="2300" dirty="0" smtClean="0">
                <a:latin typeface="Tahoma" pitchFamily="34" charset="0"/>
                <a:ea typeface="Tahoma" pitchFamily="34" charset="0"/>
                <a:cs typeface="Tahoma" pitchFamily="34" charset="0"/>
              </a:rPr>
              <a:t>,  settembre del 2011</a:t>
            </a:r>
          </a:p>
          <a:p>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GB" b="1" dirty="0" err="1" smtClean="0"/>
              <a:t>Giustizia</a:t>
            </a:r>
            <a:r>
              <a:rPr lang="en-GB" b="1" dirty="0" smtClean="0"/>
              <a:t> e </a:t>
            </a:r>
            <a:r>
              <a:rPr lang="en-GB" b="1" dirty="0" err="1" smtClean="0"/>
              <a:t>Legge</a:t>
            </a:r>
            <a:r>
              <a:rPr lang="en-GB" b="1" dirty="0" smtClean="0"/>
              <a:t/>
            </a:r>
            <a:br>
              <a:rPr lang="en-GB" b="1" dirty="0" smtClean="0"/>
            </a:br>
            <a:r>
              <a:rPr lang="en-GB" b="1" dirty="0" smtClean="0"/>
              <a:t> </a:t>
            </a:r>
            <a:r>
              <a:rPr lang="en-GB" b="1" dirty="0" err="1" smtClean="0"/>
              <a:t>nel</a:t>
            </a:r>
            <a:r>
              <a:rPr lang="en-GB" b="1" dirty="0" smtClean="0"/>
              <a:t> primo </a:t>
            </a:r>
            <a:r>
              <a:rPr lang="en-GB" b="1" dirty="0" err="1" smtClean="0"/>
              <a:t>cristianesimo</a:t>
            </a:r>
            <a:endParaRPr lang="it-IT" b="1" dirty="0"/>
          </a:p>
        </p:txBody>
      </p:sp>
      <p:sp>
        <p:nvSpPr>
          <p:cNvPr id="3" name="Segnaposto contenuto 2"/>
          <p:cNvSpPr>
            <a:spLocks noGrp="1"/>
          </p:cNvSpPr>
          <p:nvPr>
            <p:ph idx="1"/>
          </p:nvPr>
        </p:nvSpPr>
        <p:spPr/>
        <p:txBody>
          <a:bodyPr>
            <a:normAutofit fontScale="85000" lnSpcReduction="10000"/>
          </a:bodyPr>
          <a:lstStyle/>
          <a:p>
            <a:pPr>
              <a:buNone/>
            </a:pPr>
            <a:r>
              <a:rPr lang="it-IT" dirty="0" smtClean="0">
                <a:latin typeface="Tahoma" pitchFamily="34" charset="0"/>
                <a:ea typeface="Tahoma" pitchFamily="34" charset="0"/>
                <a:cs typeface="Tahoma" pitchFamily="34" charset="0"/>
              </a:rPr>
              <a:t>   La cultura dell’Europa è nata dall’incontro tra </a:t>
            </a:r>
            <a:r>
              <a:rPr lang="it-IT" dirty="0" smtClean="0">
                <a:solidFill>
                  <a:srgbClr val="FF0000"/>
                </a:solidFill>
                <a:latin typeface="Tahoma" pitchFamily="34" charset="0"/>
                <a:ea typeface="Tahoma" pitchFamily="34" charset="0"/>
                <a:cs typeface="Tahoma" pitchFamily="34" charset="0"/>
              </a:rPr>
              <a:t>Gerusalemme, Atene e Roma</a:t>
            </a:r>
            <a:r>
              <a:rPr lang="it-IT" dirty="0" smtClean="0">
                <a:latin typeface="Tahoma" pitchFamily="34" charset="0"/>
                <a:ea typeface="Tahoma" pitchFamily="34" charset="0"/>
                <a:cs typeface="Tahoma" pitchFamily="34" charset="0"/>
              </a:rPr>
              <a:t>: dall’incontro tra la fede in Dio di Israele, la ragione filosofica dei Greci e il pensiero giuridico di Roma. Questo triplice incontro forma l’intima identità dell’Europa. Nella consapevolezza della responsabilità dell’uomo davanti a Dio e nel riconoscimento della dignità inviolabile dell’uomo, di ogni uomo, questo incontro ha fissato dei criteri del diritto, difendere i quali è nostro compito in questo momento storico.</a:t>
            </a:r>
          </a:p>
          <a:p>
            <a:pPr algn="r">
              <a:buNone/>
            </a:pPr>
            <a:r>
              <a:rPr lang="it-IT" sz="1900" dirty="0" smtClean="0">
                <a:latin typeface="Tahoma" pitchFamily="34" charset="0"/>
                <a:ea typeface="Tahoma" pitchFamily="34" charset="0"/>
                <a:cs typeface="Tahoma" pitchFamily="34" charset="0"/>
              </a:rPr>
              <a:t>Benedetto XVI,  </a:t>
            </a:r>
            <a:r>
              <a:rPr lang="it-IT" sz="1900" i="1" dirty="0" smtClean="0">
                <a:latin typeface="Tahoma" pitchFamily="34" charset="0"/>
                <a:ea typeface="Tahoma" pitchFamily="34" charset="0"/>
                <a:cs typeface="Tahoma" pitchFamily="34" charset="0"/>
              </a:rPr>
              <a:t>Discorso al </a:t>
            </a:r>
            <a:r>
              <a:rPr lang="it-IT" sz="1900" i="1" dirty="0" err="1" smtClean="0">
                <a:latin typeface="Tahoma" pitchFamily="34" charset="0"/>
                <a:ea typeface="Tahoma" pitchFamily="34" charset="0"/>
                <a:cs typeface="Tahoma" pitchFamily="34" charset="0"/>
              </a:rPr>
              <a:t>Reichstag</a:t>
            </a:r>
            <a:r>
              <a:rPr lang="it-IT" sz="1900" i="1" dirty="0" smtClean="0">
                <a:latin typeface="Tahoma" pitchFamily="34" charset="0"/>
                <a:ea typeface="Tahoma" pitchFamily="34" charset="0"/>
                <a:cs typeface="Tahoma" pitchFamily="34" charset="0"/>
              </a:rPr>
              <a:t> di Berlino</a:t>
            </a:r>
            <a:r>
              <a:rPr lang="it-IT" sz="1900" dirty="0" smtClean="0">
                <a:latin typeface="Tahoma" pitchFamily="34" charset="0"/>
                <a:ea typeface="Tahoma" pitchFamily="34" charset="0"/>
                <a:cs typeface="Tahoma" pitchFamily="34" charset="0"/>
              </a:rPr>
              <a:t>,  22 settembre del 2011</a:t>
            </a:r>
            <a:r>
              <a:rPr lang="it-IT" sz="1900" dirty="0" smtClean="0"/>
              <a:t/>
            </a:r>
            <a:br>
              <a:rPr lang="it-IT" sz="1900" dirty="0" smtClean="0"/>
            </a:br>
            <a:endParaRPr lang="it-IT" sz="19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
            </a:r>
            <a:br>
              <a:rPr lang="it-IT" dirty="0" smtClean="0"/>
            </a:br>
            <a:r>
              <a:rPr lang="it-IT" b="1" dirty="0" smtClean="0"/>
              <a:t>Le domande da cui partire</a:t>
            </a:r>
            <a:r>
              <a:rPr lang="it-IT" dirty="0" smtClean="0"/>
              <a:t/>
            </a:r>
            <a:br>
              <a:rPr lang="it-IT" dirty="0" smtClean="0"/>
            </a:br>
            <a:endParaRPr lang="it-IT" dirty="0"/>
          </a:p>
        </p:txBody>
      </p:sp>
      <p:sp>
        <p:nvSpPr>
          <p:cNvPr id="3" name="Segnaposto contenuto 2"/>
          <p:cNvSpPr>
            <a:spLocks noGrp="1"/>
          </p:cNvSpPr>
          <p:nvPr>
            <p:ph idx="1"/>
          </p:nvPr>
        </p:nvSpPr>
        <p:spPr>
          <a:xfrm>
            <a:off x="395536" y="1628800"/>
            <a:ext cx="8445624" cy="4320480"/>
          </a:xfrm>
        </p:spPr>
        <p:txBody>
          <a:bodyPr>
            <a:normAutofit/>
          </a:bodyPr>
          <a:lstStyle/>
          <a:p>
            <a:pPr lvl="0"/>
            <a:r>
              <a:rPr lang="it-IT" sz="2400" dirty="0" smtClean="0">
                <a:latin typeface="Tahoma" pitchFamily="34" charset="0"/>
                <a:ea typeface="Tahoma" pitchFamily="34" charset="0"/>
                <a:cs typeface="Tahoma" pitchFamily="34" charset="0"/>
              </a:rPr>
              <a:t>Come e quando nasce la legge?</a:t>
            </a:r>
          </a:p>
          <a:p>
            <a:pPr lvl="0"/>
            <a:r>
              <a:rPr lang="it-IT" sz="2400" dirty="0" smtClean="0">
                <a:latin typeface="Tahoma" pitchFamily="34" charset="0"/>
                <a:ea typeface="Tahoma" pitchFamily="34" charset="0"/>
                <a:cs typeface="Tahoma" pitchFamily="34" charset="0"/>
              </a:rPr>
              <a:t>Come appare un mondo nato dalla legge?</a:t>
            </a:r>
          </a:p>
          <a:p>
            <a:pPr lvl="0"/>
            <a:r>
              <a:rPr lang="it-IT" sz="2400" dirty="0" smtClean="0">
                <a:latin typeface="Tahoma" pitchFamily="34" charset="0"/>
                <a:ea typeface="Tahoma" pitchFamily="34" charset="0"/>
                <a:cs typeface="Tahoma" pitchFamily="34" charset="0"/>
              </a:rPr>
              <a:t>Che cosa è fonte della legge?</a:t>
            </a:r>
          </a:p>
          <a:p>
            <a:pPr algn="ctr"/>
            <a:endParaRPr lang="it-IT" sz="2400" dirty="0" smtClean="0">
              <a:latin typeface="Tahoma" pitchFamily="34" charset="0"/>
              <a:ea typeface="Tahoma" pitchFamily="34" charset="0"/>
              <a:cs typeface="Tahoma" pitchFamily="34" charset="0"/>
            </a:endParaRPr>
          </a:p>
          <a:p>
            <a:pPr algn="ctr"/>
            <a:endParaRPr lang="it-IT" sz="2400" dirty="0" smtClean="0">
              <a:latin typeface="Tahoma" pitchFamily="34" charset="0"/>
              <a:ea typeface="Tahoma" pitchFamily="34" charset="0"/>
              <a:cs typeface="Tahoma" pitchFamily="34" charset="0"/>
            </a:endParaRPr>
          </a:p>
          <a:p>
            <a:pPr algn="ctr">
              <a:buNone/>
            </a:pPr>
            <a:r>
              <a:rPr lang="it-IT" sz="2400" dirty="0" smtClean="0">
                <a:latin typeface="Tahoma" pitchFamily="34" charset="0"/>
                <a:ea typeface="Tahoma" pitchFamily="34" charset="0"/>
                <a:cs typeface="Tahoma" pitchFamily="34" charset="0"/>
              </a:rPr>
              <a:t>Nel mondo mesopotamico, ebraico, greco, romano</a:t>
            </a:r>
            <a:r>
              <a:rPr lang="it-IT" sz="2400" b="1" dirty="0" smtClean="0">
                <a:latin typeface="Tahoma" pitchFamily="34" charset="0"/>
                <a:ea typeface="Tahoma" pitchFamily="34" charset="0"/>
                <a:cs typeface="Tahoma" pitchFamily="34" charset="0"/>
              </a:rPr>
              <a:t>.</a:t>
            </a:r>
            <a:endParaRPr lang="it-IT" sz="2400" dirty="0" smtClean="0">
              <a:latin typeface="Tahoma" pitchFamily="34" charset="0"/>
              <a:ea typeface="Tahoma" pitchFamily="34" charset="0"/>
              <a:cs typeface="Tahoma" pitchFamily="34" charset="0"/>
            </a:endParaRPr>
          </a:p>
          <a:p>
            <a:pPr algn="ctr">
              <a:buNone/>
            </a:pPr>
            <a:r>
              <a:rPr lang="it-IT" sz="2400" b="1" dirty="0" smtClean="0">
                <a:latin typeface="Tahoma" pitchFamily="34" charset="0"/>
                <a:ea typeface="Tahoma" pitchFamily="34" charset="0"/>
                <a:cs typeface="Tahoma" pitchFamily="34" charset="0"/>
              </a:rPr>
              <a:t>Noi lavoriamo sul mondo cristiano</a:t>
            </a:r>
            <a:endParaRPr lang="it-IT" sz="2400" dirty="0" smtClean="0">
              <a:latin typeface="Tahoma" pitchFamily="34" charset="0"/>
              <a:ea typeface="Tahoma" pitchFamily="34" charset="0"/>
              <a:cs typeface="Tahoma" pitchFamily="34" charset="0"/>
            </a:endParaRPr>
          </a:p>
          <a:p>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Pietro da dove viene la legge nuova?</a:t>
            </a:r>
            <a:endParaRPr lang="it-IT" dirty="0"/>
          </a:p>
        </p:txBody>
      </p:sp>
      <p:sp>
        <p:nvSpPr>
          <p:cNvPr id="3" name="Segnaposto contenuto 2"/>
          <p:cNvSpPr>
            <a:spLocks noGrp="1"/>
          </p:cNvSpPr>
          <p:nvPr>
            <p:ph idx="1"/>
          </p:nvPr>
        </p:nvSpPr>
        <p:spPr/>
        <p:txBody>
          <a:bodyPr>
            <a:normAutofit fontScale="55000" lnSpcReduction="20000"/>
          </a:bodyPr>
          <a:lstStyle/>
          <a:p>
            <a:pPr>
              <a:buNone/>
            </a:pPr>
            <a:r>
              <a:rPr lang="it-IT" b="1" dirty="0" smtClean="0"/>
              <a:t>       60 </a:t>
            </a:r>
            <a:r>
              <a:rPr lang="it-IT" dirty="0" smtClean="0"/>
              <a:t>Molti dei suoi discepoli, dopo aver ascoltato, dissero: «Questo linguaggio è duro; chi può intenderlo?». </a:t>
            </a:r>
            <a:r>
              <a:rPr lang="it-IT" b="1" dirty="0" smtClean="0"/>
              <a:t>61 </a:t>
            </a:r>
            <a:r>
              <a:rPr lang="it-IT" dirty="0" smtClean="0"/>
              <a:t>Gesù, conoscendo dentro di sé che i suoi discepoli proprio di questo mormoravano, disse loro: «Questo vi scandalizza? </a:t>
            </a:r>
            <a:r>
              <a:rPr lang="it-IT" b="1" dirty="0" smtClean="0"/>
              <a:t>62 </a:t>
            </a:r>
            <a:r>
              <a:rPr lang="it-IT" dirty="0" smtClean="0"/>
              <a:t>E se vedeste il Figlio dell'uomo salire là dov'era prima? </a:t>
            </a:r>
            <a:r>
              <a:rPr lang="it-IT" b="1" dirty="0" smtClean="0"/>
              <a:t>63 </a:t>
            </a:r>
            <a:r>
              <a:rPr lang="it-IT" dirty="0" smtClean="0"/>
              <a:t>E' lo Spirito che dà la vita, la carne non giova a nulla; le parole che vi ho dette sono spirito e vita. </a:t>
            </a:r>
            <a:r>
              <a:rPr lang="it-IT" b="1" dirty="0" smtClean="0"/>
              <a:t>64 </a:t>
            </a:r>
            <a:r>
              <a:rPr lang="it-IT" dirty="0" smtClean="0"/>
              <a:t>Ma vi sono alcuni tra voi che non credono». Gesù infatti sapeva fin da principio chi erano quelli che non credevano e chi era colui che lo avrebbe tradito. </a:t>
            </a:r>
            <a:r>
              <a:rPr lang="it-IT" b="1" dirty="0" smtClean="0"/>
              <a:t>65 </a:t>
            </a:r>
            <a:r>
              <a:rPr lang="it-IT" dirty="0" smtClean="0"/>
              <a:t>E continuò: «Per questo vi ho detto che nessuno può venire a me, se non gli è concesso dal Padre mio».</a:t>
            </a:r>
          </a:p>
          <a:p>
            <a:pPr>
              <a:buNone/>
            </a:pPr>
            <a:r>
              <a:rPr lang="it-IT" b="1" dirty="0" smtClean="0"/>
              <a:t>       66 </a:t>
            </a:r>
            <a:r>
              <a:rPr lang="it-IT" dirty="0" smtClean="0"/>
              <a:t>Da allora molti dei suoi discepoli si tirarono indietro e non andavano più con lui. </a:t>
            </a:r>
          </a:p>
          <a:p>
            <a:pPr>
              <a:buNone/>
            </a:pPr>
            <a:r>
              <a:rPr lang="it-IT" b="1" dirty="0" smtClean="0"/>
              <a:t>       La confessione di Pietro</a:t>
            </a:r>
            <a:endParaRPr lang="it-IT" dirty="0" smtClean="0"/>
          </a:p>
          <a:p>
            <a:pPr>
              <a:buNone/>
            </a:pPr>
            <a:r>
              <a:rPr lang="it-IT" b="1" dirty="0" smtClean="0"/>
              <a:t>       67 </a:t>
            </a:r>
            <a:r>
              <a:rPr lang="it-IT" dirty="0" smtClean="0"/>
              <a:t>Disse allora Gesù ai Dodici: «Forse anche voi volete andarvene?». </a:t>
            </a:r>
            <a:r>
              <a:rPr lang="it-IT" b="1" dirty="0" smtClean="0"/>
              <a:t>68 </a:t>
            </a:r>
            <a:r>
              <a:rPr lang="it-IT" dirty="0" smtClean="0"/>
              <a:t>Gli rispose Simon Pietro: «Signore, da chi andremo? Tu hai parole di vita eterna; </a:t>
            </a:r>
            <a:r>
              <a:rPr lang="it-IT" b="1" dirty="0" smtClean="0"/>
              <a:t>69 </a:t>
            </a:r>
            <a:r>
              <a:rPr lang="it-IT" dirty="0" smtClean="0"/>
              <a:t>noi abbiamo creduto e conosciuto che tu sei il Santo di Dio». </a:t>
            </a:r>
            <a:r>
              <a:rPr lang="it-IT" b="1" dirty="0" smtClean="0"/>
              <a:t>70 </a:t>
            </a:r>
            <a:r>
              <a:rPr lang="it-IT" dirty="0" smtClean="0"/>
              <a:t>Rispose Gesù: «Non ho forse scelto io voi, i Dodici? Eppure uno di voi è un diavolo!». Egli parlava di Giuda, figlio di Simone Iscariota: questi infatti stava per tradirlo, uno dei Dodici.</a:t>
            </a:r>
          </a:p>
          <a:p>
            <a:pPr algn="r">
              <a:buNone/>
            </a:pPr>
            <a:r>
              <a:rPr lang="it-IT" dirty="0" smtClean="0"/>
              <a:t>(</a:t>
            </a:r>
            <a:r>
              <a:rPr lang="it-IT" i="1" dirty="0" err="1" smtClean="0"/>
              <a:t>Gv</a:t>
            </a:r>
            <a:r>
              <a:rPr lang="it-IT" i="1" dirty="0" smtClean="0"/>
              <a:t> </a:t>
            </a:r>
            <a:r>
              <a:rPr lang="it-IT" dirty="0" smtClean="0"/>
              <a:t>6,60 e </a:t>
            </a:r>
            <a:r>
              <a:rPr lang="it-IT" dirty="0" err="1" smtClean="0"/>
              <a:t>sgg</a:t>
            </a:r>
            <a:r>
              <a:rPr lang="it-IT" dirty="0" smtClean="0"/>
              <a:t>)</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smtClean="0"/>
              <a:t>Piangono coloro che Gesù guarda </a:t>
            </a:r>
            <a:endParaRPr lang="it-IT" b="1" dirty="0"/>
          </a:p>
        </p:txBody>
      </p:sp>
      <p:sp>
        <p:nvSpPr>
          <p:cNvPr id="3" name="Segnaposto contenuto 2"/>
          <p:cNvSpPr>
            <a:spLocks noGrp="1"/>
          </p:cNvSpPr>
          <p:nvPr>
            <p:ph idx="1"/>
          </p:nvPr>
        </p:nvSpPr>
        <p:spPr/>
        <p:txBody>
          <a:bodyPr>
            <a:normAutofit fontScale="47500" lnSpcReduction="20000"/>
          </a:bodyPr>
          <a:lstStyle/>
          <a:p>
            <a:pPr>
              <a:buNone/>
            </a:pPr>
            <a:r>
              <a:rPr lang="it-IT" dirty="0" smtClean="0">
                <a:latin typeface="Tahoma" pitchFamily="34" charset="0"/>
                <a:ea typeface="Tahoma" pitchFamily="34" charset="0"/>
                <a:cs typeface="Tahoma" pitchFamily="34" charset="0"/>
              </a:rPr>
              <a:t>      “Perché ha pianto? </a:t>
            </a:r>
            <a:r>
              <a:rPr lang="it-IT" dirty="0" smtClean="0">
                <a:solidFill>
                  <a:srgbClr val="FF0000"/>
                </a:solidFill>
                <a:latin typeface="Tahoma" pitchFamily="34" charset="0"/>
                <a:ea typeface="Tahoma" pitchFamily="34" charset="0"/>
                <a:cs typeface="Tahoma" pitchFamily="34" charset="0"/>
              </a:rPr>
              <a:t>Perché il peccato lo ha colto di sorpresa</a:t>
            </a:r>
            <a:r>
              <a:rPr lang="it-IT" dirty="0" smtClean="0">
                <a:latin typeface="Tahoma" pitchFamily="34" charset="0"/>
                <a:ea typeface="Tahoma" pitchFamily="34" charset="0"/>
                <a:cs typeface="Tahoma" pitchFamily="34" charset="0"/>
              </a:rPr>
              <a:t>. Io sono solito piangere se non riesco a peccare, cioè, se non riesco a vendicarmi, se non ottengo ciò che ingiustamente desidero: e Pietro ha sofferto e pianto perché ha sbagliato come un uomo. Non leggo nel Vangelo che cosa disse, trovo soltanto che pianse. Leggo che pianse, non leggo che abbia cercato di scusarsi: ma ciò che non può essere difeso, può essere purificato. Le lacrime lavino la colpa che ci si vergogna di confessare a viva voce. Il pianto invoca il perdono e manifesta la vergogna. Le lacrime confessano la colpa senza tremare, le lacrime confessano il peccato senza offendere il pudore, le lacrime non domandano il perdono; e l’ottengono. Capisco perché Pietro non parla: è per non accrescere la gravità della colpa esigendo troppo presto il perdono. Prima bisogna piangere, così bisogna pregare”</a:t>
            </a:r>
            <a:r>
              <a:rPr lang="it-IT" sz="2100" dirty="0" smtClean="0">
                <a:latin typeface="Tahoma" pitchFamily="34" charset="0"/>
                <a:ea typeface="Tahoma" pitchFamily="34" charset="0"/>
                <a:cs typeface="Tahoma" pitchFamily="34" charset="0"/>
              </a:rPr>
              <a:t>2</a:t>
            </a:r>
            <a:r>
              <a:rPr lang="it-IT" sz="2300" dirty="0" smtClean="0">
                <a:latin typeface="Tahoma" pitchFamily="34" charset="0"/>
                <a:ea typeface="Tahoma" pitchFamily="34" charset="0"/>
                <a:cs typeface="Tahoma" pitchFamily="34" charset="0"/>
              </a:rPr>
              <a:t> </a:t>
            </a:r>
            <a:r>
              <a:rPr lang="it-IT" dirty="0" smtClean="0">
                <a:latin typeface="Tahoma" pitchFamily="34" charset="0"/>
                <a:ea typeface="Tahoma" pitchFamily="34" charset="0"/>
                <a:cs typeface="Tahoma" pitchFamily="34" charset="0"/>
              </a:rPr>
              <a:t>(…) </a:t>
            </a:r>
          </a:p>
          <a:p>
            <a:pPr>
              <a:buNone/>
            </a:pPr>
            <a:endParaRPr lang="it-IT" dirty="0" smtClean="0">
              <a:latin typeface="Tahoma" pitchFamily="34" charset="0"/>
              <a:ea typeface="Tahoma" pitchFamily="34" charset="0"/>
              <a:cs typeface="Tahoma" pitchFamily="34" charset="0"/>
            </a:endParaRPr>
          </a:p>
          <a:p>
            <a:pPr>
              <a:buNone/>
            </a:pPr>
            <a:r>
              <a:rPr lang="it-IT" dirty="0" smtClean="0">
                <a:latin typeface="Tahoma" pitchFamily="34" charset="0"/>
                <a:ea typeface="Tahoma" pitchFamily="34" charset="0"/>
                <a:cs typeface="Tahoma" pitchFamily="34" charset="0"/>
              </a:rPr>
              <a:t>      “Buone sono le lacrime, che lavano la colpa. Piangono coloro che Gesù guarda. Pietro ha negato una prima volta e non ha pianto, perché il Signore non lo aveva guardato. Ha negato una seconda volta, e di nuovo non ha pianto, perché ancora il Signore non aveva rivolto il suo sguardo verso di lui. Nega una terza volta: Gesù lo guarda, ed egli pianse amaramente. </a:t>
            </a:r>
            <a:r>
              <a:rPr lang="it-IT" dirty="0" smtClean="0">
                <a:solidFill>
                  <a:srgbClr val="FF0000"/>
                </a:solidFill>
                <a:latin typeface="Tahoma" pitchFamily="34" charset="0"/>
                <a:ea typeface="Tahoma" pitchFamily="34" charset="0"/>
                <a:cs typeface="Tahoma" pitchFamily="34" charset="0"/>
              </a:rPr>
              <a:t>Guardaci, Signore Gesù, affinché noi sappiamo piangere i nostri peccati</a:t>
            </a:r>
            <a:r>
              <a:rPr lang="it-IT" dirty="0" smtClean="0">
                <a:latin typeface="Tahoma" pitchFamily="34" charset="0"/>
                <a:ea typeface="Tahoma" pitchFamily="34" charset="0"/>
                <a:cs typeface="Tahoma" pitchFamily="34" charset="0"/>
              </a:rPr>
              <a:t>. Tutto questo ci indica che anche le cadute dei santi ci sono utili: la negazione di Pietro non mi ha fatto danno; al contrario, io ho guadagnato dal suo pentimento, ho imparato a stare in guardia contro i discorsi dei perfidi. Pietro in mezzo ai giudei ha rinnegato; Salomone, ingannato dalle sue compagnie pagane, è caduto in errore”</a:t>
            </a:r>
            <a:r>
              <a:rPr lang="it-IT" sz="2500" dirty="0" smtClean="0">
                <a:latin typeface="Tahoma" pitchFamily="34" charset="0"/>
                <a:ea typeface="Tahoma" pitchFamily="34" charset="0"/>
                <a:cs typeface="Tahoma" pitchFamily="34" charset="0"/>
              </a:rPr>
              <a:t> </a:t>
            </a:r>
            <a:r>
              <a:rPr lang="it-IT" sz="2100" dirty="0" smtClean="0">
                <a:latin typeface="Tahoma" pitchFamily="34" charset="0"/>
                <a:ea typeface="Tahoma" pitchFamily="34" charset="0"/>
                <a:cs typeface="Tahoma" pitchFamily="34" charset="0"/>
              </a:rPr>
              <a:t>3</a:t>
            </a:r>
            <a:endParaRPr lang="it-IT" dirty="0" smtClean="0">
              <a:latin typeface="Tahoma" pitchFamily="34" charset="0"/>
              <a:ea typeface="Tahoma" pitchFamily="34" charset="0"/>
              <a:cs typeface="Tahoma" pitchFamily="34" charset="0"/>
            </a:endParaRPr>
          </a:p>
          <a:p>
            <a:endParaRPr lang="it-IT" dirty="0" smtClean="0">
              <a:latin typeface="Tahoma" pitchFamily="34" charset="0"/>
              <a:ea typeface="Tahoma" pitchFamily="34" charset="0"/>
              <a:cs typeface="Tahoma" pitchFamily="34" charset="0"/>
            </a:endParaRPr>
          </a:p>
          <a:p>
            <a:pPr algn="r">
              <a:buNone/>
            </a:pPr>
            <a:r>
              <a:rPr lang="it-IT" sz="1700" dirty="0" smtClean="0">
                <a:latin typeface="Tahoma" pitchFamily="34" charset="0"/>
                <a:ea typeface="Tahoma" pitchFamily="34" charset="0"/>
                <a:cs typeface="Tahoma" pitchFamily="34" charset="0"/>
              </a:rPr>
              <a:t>2</a:t>
            </a:r>
            <a:r>
              <a:rPr lang="it-IT" dirty="0" smtClean="0">
                <a:latin typeface="Tahoma" pitchFamily="34" charset="0"/>
                <a:ea typeface="Tahoma" pitchFamily="34" charset="0"/>
                <a:cs typeface="Tahoma" pitchFamily="34" charset="0"/>
              </a:rPr>
              <a:t> </a:t>
            </a:r>
            <a:r>
              <a:rPr lang="it-IT" sz="2100" dirty="0" smtClean="0">
                <a:latin typeface="Tahoma" pitchFamily="34" charset="0"/>
                <a:ea typeface="Tahoma" pitchFamily="34" charset="0"/>
                <a:cs typeface="Tahoma" pitchFamily="34" charset="0"/>
              </a:rPr>
              <a:t>AMBROGIO, Commento al Vangelo di Luca X, 22, 88.</a:t>
            </a:r>
          </a:p>
          <a:p>
            <a:pPr algn="r">
              <a:buNone/>
            </a:pPr>
            <a:r>
              <a:rPr lang="it-IT" sz="1700" dirty="0" smtClean="0">
                <a:latin typeface="Tahoma" pitchFamily="34" charset="0"/>
                <a:ea typeface="Tahoma" pitchFamily="34" charset="0"/>
                <a:cs typeface="Tahoma" pitchFamily="34" charset="0"/>
              </a:rPr>
              <a:t> 3 </a:t>
            </a:r>
            <a:r>
              <a:rPr lang="it-IT" sz="2100" dirty="0" smtClean="0">
                <a:latin typeface="Tahoma" pitchFamily="34" charset="0"/>
                <a:ea typeface="Tahoma" pitchFamily="34" charset="0"/>
                <a:cs typeface="Tahoma" pitchFamily="34" charset="0"/>
              </a:rPr>
              <a:t>AMBROGIO, Commento al Vangelo di Luca X, 22, 89. </a:t>
            </a:r>
            <a:endParaRPr lang="it-IT" sz="2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latin typeface="+mn-lt"/>
              </a:rPr>
              <a:t>La nuova legge di Paolo </a:t>
            </a:r>
            <a:endParaRPr lang="it-IT" dirty="0">
              <a:latin typeface="+mn-lt"/>
            </a:endParaRPr>
          </a:p>
        </p:txBody>
      </p:sp>
      <p:sp>
        <p:nvSpPr>
          <p:cNvPr id="3" name="Segnaposto contenuto 2"/>
          <p:cNvSpPr>
            <a:spLocks noGrp="1"/>
          </p:cNvSpPr>
          <p:nvPr>
            <p:ph idx="1"/>
          </p:nvPr>
        </p:nvSpPr>
        <p:spPr>
          <a:xfrm>
            <a:off x="457200" y="1600200"/>
            <a:ext cx="8229600" cy="5257800"/>
          </a:xfrm>
        </p:spPr>
        <p:txBody>
          <a:bodyPr>
            <a:normAutofit fontScale="32500" lnSpcReduction="20000"/>
          </a:bodyPr>
          <a:lstStyle/>
          <a:p>
            <a:pPr algn="ctr">
              <a:buNone/>
            </a:pPr>
            <a:r>
              <a:rPr lang="it-IT" sz="3700" b="1" dirty="0" smtClean="0">
                <a:latin typeface="Tahoma" pitchFamily="34" charset="0"/>
                <a:ea typeface="Tahoma" pitchFamily="34" charset="0"/>
                <a:cs typeface="Tahoma" pitchFamily="34" charset="0"/>
              </a:rPr>
              <a:t>        </a:t>
            </a:r>
            <a:r>
              <a:rPr lang="it-IT" sz="4900" b="1" dirty="0" err="1" smtClean="0">
                <a:latin typeface="Tahoma" pitchFamily="34" charset="0"/>
                <a:ea typeface="Tahoma" pitchFamily="34" charset="0"/>
                <a:cs typeface="Tahoma" pitchFamily="34" charset="0"/>
              </a:rPr>
              <a:t>Filemone</a:t>
            </a:r>
            <a:r>
              <a:rPr lang="it-IT" sz="4900" b="1" dirty="0" smtClean="0">
                <a:latin typeface="Tahoma" pitchFamily="34" charset="0"/>
                <a:ea typeface="Tahoma" pitchFamily="34" charset="0"/>
                <a:cs typeface="Tahoma" pitchFamily="34" charset="0"/>
              </a:rPr>
              <a:t> - </a:t>
            </a:r>
            <a:r>
              <a:rPr lang="it-IT" sz="4900" b="1" i="1" dirty="0" smtClean="0">
                <a:latin typeface="Tahoma" pitchFamily="34" charset="0"/>
                <a:ea typeface="Tahoma" pitchFamily="34" charset="0"/>
                <a:cs typeface="Tahoma" pitchFamily="34" charset="0"/>
              </a:rPr>
              <a:t>Capitolo 1</a:t>
            </a:r>
            <a:r>
              <a:rPr lang="it-IT" sz="3700" dirty="0" smtClean="0">
                <a:latin typeface="Tahoma" pitchFamily="34" charset="0"/>
                <a:ea typeface="Tahoma" pitchFamily="34" charset="0"/>
                <a:cs typeface="Tahoma" pitchFamily="34" charset="0"/>
              </a:rPr>
              <a:t>  </a:t>
            </a:r>
          </a:p>
          <a:p>
            <a:pPr algn="ctr">
              <a:buNone/>
            </a:pPr>
            <a:r>
              <a:rPr lang="it-IT" sz="3700" b="1" dirty="0" smtClean="0">
                <a:latin typeface="Tahoma" pitchFamily="34" charset="0"/>
                <a:ea typeface="Tahoma" pitchFamily="34" charset="0"/>
                <a:cs typeface="Tahoma" pitchFamily="34" charset="0"/>
              </a:rPr>
              <a:t>        Indirizzo</a:t>
            </a:r>
          </a:p>
          <a:p>
            <a:pPr>
              <a:buNone/>
            </a:pPr>
            <a:r>
              <a:rPr lang="it-IT" sz="3700" b="1" dirty="0" smtClean="0">
                <a:latin typeface="Tahoma" pitchFamily="34" charset="0"/>
                <a:ea typeface="Tahoma" pitchFamily="34" charset="0"/>
                <a:cs typeface="Tahoma" pitchFamily="34" charset="0"/>
              </a:rPr>
              <a:t>        [1]</a:t>
            </a:r>
            <a:r>
              <a:rPr lang="it-IT" sz="3700" dirty="0" smtClean="0">
                <a:latin typeface="Tahoma" pitchFamily="34" charset="0"/>
                <a:ea typeface="Tahoma" pitchFamily="34" charset="0"/>
                <a:cs typeface="Tahoma" pitchFamily="34" charset="0"/>
              </a:rPr>
              <a:t>Paolo, prigioniero di Cristo Gesù, e il fratello </a:t>
            </a:r>
            <a:r>
              <a:rPr lang="it-IT" sz="3700" dirty="0" err="1" smtClean="0">
                <a:latin typeface="Tahoma" pitchFamily="34" charset="0"/>
                <a:ea typeface="Tahoma" pitchFamily="34" charset="0"/>
                <a:cs typeface="Tahoma" pitchFamily="34" charset="0"/>
              </a:rPr>
              <a:t>Timòteo</a:t>
            </a:r>
            <a:r>
              <a:rPr lang="it-IT" sz="3700" dirty="0" smtClean="0">
                <a:latin typeface="Tahoma" pitchFamily="34" charset="0"/>
                <a:ea typeface="Tahoma" pitchFamily="34" charset="0"/>
                <a:cs typeface="Tahoma" pitchFamily="34" charset="0"/>
              </a:rPr>
              <a:t> al nostro caro collaboratore </a:t>
            </a:r>
            <a:r>
              <a:rPr lang="it-IT" sz="3700" dirty="0" err="1" smtClean="0">
                <a:latin typeface="Tahoma" pitchFamily="34" charset="0"/>
                <a:ea typeface="Tahoma" pitchFamily="34" charset="0"/>
                <a:cs typeface="Tahoma" pitchFamily="34" charset="0"/>
              </a:rPr>
              <a:t>Filèmone</a:t>
            </a:r>
            <a:r>
              <a:rPr lang="it-IT" sz="3700" dirty="0" smtClean="0">
                <a:latin typeface="Tahoma" pitchFamily="34" charset="0"/>
                <a:ea typeface="Tahoma" pitchFamily="34" charset="0"/>
                <a:cs typeface="Tahoma" pitchFamily="34" charset="0"/>
              </a:rPr>
              <a:t>, </a:t>
            </a:r>
            <a:r>
              <a:rPr lang="it-IT" sz="3700" b="1" dirty="0" smtClean="0">
                <a:latin typeface="Tahoma" pitchFamily="34" charset="0"/>
                <a:ea typeface="Tahoma" pitchFamily="34" charset="0"/>
                <a:cs typeface="Tahoma" pitchFamily="34" charset="0"/>
              </a:rPr>
              <a:t>[2]</a:t>
            </a:r>
            <a:r>
              <a:rPr lang="it-IT" sz="3700" dirty="0" smtClean="0">
                <a:latin typeface="Tahoma" pitchFamily="34" charset="0"/>
                <a:ea typeface="Tahoma" pitchFamily="34" charset="0"/>
                <a:cs typeface="Tahoma" pitchFamily="34" charset="0"/>
              </a:rPr>
              <a:t>alla sorella Appia, ad </a:t>
            </a:r>
            <a:r>
              <a:rPr lang="it-IT" sz="3700" dirty="0" err="1" smtClean="0">
                <a:latin typeface="Tahoma" pitchFamily="34" charset="0"/>
                <a:ea typeface="Tahoma" pitchFamily="34" charset="0"/>
                <a:cs typeface="Tahoma" pitchFamily="34" charset="0"/>
              </a:rPr>
              <a:t>Archippo</a:t>
            </a:r>
            <a:r>
              <a:rPr lang="it-IT" sz="3700" dirty="0" smtClean="0">
                <a:latin typeface="Tahoma" pitchFamily="34" charset="0"/>
                <a:ea typeface="Tahoma" pitchFamily="34" charset="0"/>
                <a:cs typeface="Tahoma" pitchFamily="34" charset="0"/>
              </a:rPr>
              <a:t> nostro compagno d'armi e alla comunità che si raduna nella tua casa: </a:t>
            </a:r>
            <a:r>
              <a:rPr lang="it-IT" sz="3700" b="1" dirty="0" smtClean="0">
                <a:latin typeface="Tahoma" pitchFamily="34" charset="0"/>
                <a:ea typeface="Tahoma" pitchFamily="34" charset="0"/>
                <a:cs typeface="Tahoma" pitchFamily="34" charset="0"/>
              </a:rPr>
              <a:t>[3]</a:t>
            </a:r>
            <a:r>
              <a:rPr lang="it-IT" sz="3700" dirty="0" smtClean="0">
                <a:latin typeface="Tahoma" pitchFamily="34" charset="0"/>
                <a:ea typeface="Tahoma" pitchFamily="34" charset="0"/>
                <a:cs typeface="Tahoma" pitchFamily="34" charset="0"/>
              </a:rPr>
              <a:t>grazia a voi e pace da Dio nostro Padre e dal Signore Gesù Cristo.</a:t>
            </a:r>
          </a:p>
          <a:p>
            <a:pPr algn="ctr">
              <a:buNone/>
            </a:pPr>
            <a:r>
              <a:rPr lang="it-IT" sz="3700" b="1" dirty="0" smtClean="0">
                <a:latin typeface="Tahoma" pitchFamily="34" charset="0"/>
                <a:ea typeface="Tahoma" pitchFamily="34" charset="0"/>
                <a:cs typeface="Tahoma" pitchFamily="34" charset="0"/>
              </a:rPr>
              <a:t>        Ringraziamento e preghiera</a:t>
            </a:r>
          </a:p>
          <a:p>
            <a:pPr>
              <a:buNone/>
            </a:pPr>
            <a:r>
              <a:rPr lang="it-IT" sz="3700" b="1" dirty="0" smtClean="0">
                <a:latin typeface="Tahoma" pitchFamily="34" charset="0"/>
                <a:ea typeface="Tahoma" pitchFamily="34" charset="0"/>
                <a:cs typeface="Tahoma" pitchFamily="34" charset="0"/>
              </a:rPr>
              <a:t>        [4]</a:t>
            </a:r>
            <a:r>
              <a:rPr lang="it-IT" sz="3700" dirty="0" smtClean="0">
                <a:latin typeface="Tahoma" pitchFamily="34" charset="0"/>
                <a:ea typeface="Tahoma" pitchFamily="34" charset="0"/>
                <a:cs typeface="Tahoma" pitchFamily="34" charset="0"/>
              </a:rPr>
              <a:t>Rendo sempre grazie a Dio ricordandomi di te nelle mie preghiere, </a:t>
            </a:r>
            <a:r>
              <a:rPr lang="it-IT" sz="3700" b="1" dirty="0" smtClean="0">
                <a:latin typeface="Tahoma" pitchFamily="34" charset="0"/>
                <a:ea typeface="Tahoma" pitchFamily="34" charset="0"/>
                <a:cs typeface="Tahoma" pitchFamily="34" charset="0"/>
              </a:rPr>
              <a:t>[5]</a:t>
            </a:r>
            <a:r>
              <a:rPr lang="it-IT" sz="3700" dirty="0" smtClean="0">
                <a:latin typeface="Tahoma" pitchFamily="34" charset="0"/>
                <a:ea typeface="Tahoma" pitchFamily="34" charset="0"/>
                <a:cs typeface="Tahoma" pitchFamily="34" charset="0"/>
              </a:rPr>
              <a:t>perché sento parlare della tua carità per gli altri e della fede che hai nel Signore Gesù e verso tutti i santi. </a:t>
            </a:r>
            <a:r>
              <a:rPr lang="it-IT" sz="3700" b="1" dirty="0" smtClean="0">
                <a:latin typeface="Tahoma" pitchFamily="34" charset="0"/>
                <a:ea typeface="Tahoma" pitchFamily="34" charset="0"/>
                <a:cs typeface="Tahoma" pitchFamily="34" charset="0"/>
              </a:rPr>
              <a:t>[6]</a:t>
            </a:r>
            <a:r>
              <a:rPr lang="it-IT" sz="3700" dirty="0" smtClean="0">
                <a:latin typeface="Tahoma" pitchFamily="34" charset="0"/>
                <a:ea typeface="Tahoma" pitchFamily="34" charset="0"/>
                <a:cs typeface="Tahoma" pitchFamily="34" charset="0"/>
              </a:rPr>
              <a:t>La tua partecipazione alla fede diventi efficace per la conoscenza di tutto il bene che si fa tra voi per Cristo. </a:t>
            </a:r>
            <a:r>
              <a:rPr lang="it-IT" sz="3700" b="1" dirty="0" smtClean="0">
                <a:latin typeface="Tahoma" pitchFamily="34" charset="0"/>
                <a:ea typeface="Tahoma" pitchFamily="34" charset="0"/>
                <a:cs typeface="Tahoma" pitchFamily="34" charset="0"/>
              </a:rPr>
              <a:t>[7]</a:t>
            </a:r>
            <a:r>
              <a:rPr lang="it-IT" sz="3700" dirty="0" smtClean="0">
                <a:latin typeface="Tahoma" pitchFamily="34" charset="0"/>
                <a:ea typeface="Tahoma" pitchFamily="34" charset="0"/>
                <a:cs typeface="Tahoma" pitchFamily="34" charset="0"/>
              </a:rPr>
              <a:t>La tua carità è stata per me motivo di grande gioia e consolazione, fratello, poiché il cuore dei credenti è stato confortato per opera tua.</a:t>
            </a:r>
          </a:p>
          <a:p>
            <a:pPr algn="ctr">
              <a:buNone/>
            </a:pPr>
            <a:r>
              <a:rPr lang="it-IT" sz="3700" b="1" dirty="0" smtClean="0">
                <a:latin typeface="Tahoma" pitchFamily="34" charset="0"/>
                <a:ea typeface="Tahoma" pitchFamily="34" charset="0"/>
                <a:cs typeface="Tahoma" pitchFamily="34" charset="0"/>
              </a:rPr>
              <a:t>        Richiesta in favore di </a:t>
            </a:r>
            <a:r>
              <a:rPr lang="it-IT" sz="3700" b="1" dirty="0" err="1" smtClean="0">
                <a:latin typeface="Tahoma" pitchFamily="34" charset="0"/>
                <a:ea typeface="Tahoma" pitchFamily="34" charset="0"/>
                <a:cs typeface="Tahoma" pitchFamily="34" charset="0"/>
              </a:rPr>
              <a:t>Onesimo</a:t>
            </a:r>
            <a:endParaRPr lang="it-IT" sz="3700" b="1" dirty="0" smtClean="0">
              <a:latin typeface="Tahoma" pitchFamily="34" charset="0"/>
              <a:ea typeface="Tahoma" pitchFamily="34" charset="0"/>
              <a:cs typeface="Tahoma" pitchFamily="34" charset="0"/>
            </a:endParaRPr>
          </a:p>
          <a:p>
            <a:pPr>
              <a:buNone/>
            </a:pPr>
            <a:r>
              <a:rPr lang="it-IT" sz="3700" b="1" dirty="0" smtClean="0">
                <a:latin typeface="Tahoma" pitchFamily="34" charset="0"/>
                <a:ea typeface="Tahoma" pitchFamily="34" charset="0"/>
                <a:cs typeface="Tahoma" pitchFamily="34" charset="0"/>
              </a:rPr>
              <a:t>        [8]</a:t>
            </a:r>
            <a:r>
              <a:rPr lang="it-IT" sz="3700" dirty="0" smtClean="0">
                <a:latin typeface="Tahoma" pitchFamily="34" charset="0"/>
                <a:ea typeface="Tahoma" pitchFamily="34" charset="0"/>
                <a:cs typeface="Tahoma" pitchFamily="34" charset="0"/>
              </a:rPr>
              <a:t>Per questo, pur avendo in Cristo piena libertà di comandarti ciò che devi fare, </a:t>
            </a:r>
            <a:r>
              <a:rPr lang="it-IT" sz="3700" b="1" dirty="0" smtClean="0">
                <a:latin typeface="Tahoma" pitchFamily="34" charset="0"/>
                <a:ea typeface="Tahoma" pitchFamily="34" charset="0"/>
                <a:cs typeface="Tahoma" pitchFamily="34" charset="0"/>
              </a:rPr>
              <a:t>[9]</a:t>
            </a:r>
            <a:r>
              <a:rPr lang="it-IT" sz="3700" dirty="0" smtClean="0">
                <a:latin typeface="Tahoma" pitchFamily="34" charset="0"/>
                <a:ea typeface="Tahoma" pitchFamily="34" charset="0"/>
                <a:cs typeface="Tahoma" pitchFamily="34" charset="0"/>
              </a:rPr>
              <a:t>preferisco pregarti in nome della carità, così qual io sono, Paolo, vecchio, e ora anche prigioniero per Cristo Gesù; </a:t>
            </a:r>
            <a:r>
              <a:rPr lang="it-IT" sz="3700" b="1" dirty="0" smtClean="0">
                <a:latin typeface="Tahoma" pitchFamily="34" charset="0"/>
                <a:ea typeface="Tahoma" pitchFamily="34" charset="0"/>
                <a:cs typeface="Tahoma" pitchFamily="34" charset="0"/>
              </a:rPr>
              <a:t>[10]</a:t>
            </a:r>
            <a:r>
              <a:rPr lang="it-IT" sz="3700" dirty="0" smtClean="0">
                <a:latin typeface="Tahoma" pitchFamily="34" charset="0"/>
                <a:ea typeface="Tahoma" pitchFamily="34" charset="0"/>
                <a:cs typeface="Tahoma" pitchFamily="34" charset="0"/>
              </a:rPr>
              <a:t>ti prego dunque per il mio figlio, che ho generato in catene, </a:t>
            </a:r>
            <a:r>
              <a:rPr lang="it-IT" sz="3700" b="1" dirty="0" smtClean="0">
                <a:latin typeface="Tahoma" pitchFamily="34" charset="0"/>
                <a:ea typeface="Tahoma" pitchFamily="34" charset="0"/>
                <a:cs typeface="Tahoma" pitchFamily="34" charset="0"/>
              </a:rPr>
              <a:t>[11]</a:t>
            </a:r>
            <a:r>
              <a:rPr lang="it-IT" sz="3700" dirty="0" err="1" smtClean="0">
                <a:latin typeface="Tahoma" pitchFamily="34" charset="0"/>
                <a:ea typeface="Tahoma" pitchFamily="34" charset="0"/>
                <a:cs typeface="Tahoma" pitchFamily="34" charset="0"/>
              </a:rPr>
              <a:t>Onesimo</a:t>
            </a:r>
            <a:r>
              <a:rPr lang="it-IT" sz="3700" dirty="0" smtClean="0">
                <a:latin typeface="Tahoma" pitchFamily="34" charset="0"/>
                <a:ea typeface="Tahoma" pitchFamily="34" charset="0"/>
                <a:cs typeface="Tahoma" pitchFamily="34" charset="0"/>
              </a:rPr>
              <a:t>, quello che un giorno ti fu inutile, ma ora è utile a te e a me. </a:t>
            </a:r>
            <a:r>
              <a:rPr lang="it-IT" sz="3700" b="1" dirty="0" smtClean="0">
                <a:latin typeface="Tahoma" pitchFamily="34" charset="0"/>
                <a:ea typeface="Tahoma" pitchFamily="34" charset="0"/>
                <a:cs typeface="Tahoma" pitchFamily="34" charset="0"/>
              </a:rPr>
              <a:t>[12]</a:t>
            </a:r>
            <a:r>
              <a:rPr lang="it-IT" sz="3700" dirty="0" smtClean="0">
                <a:latin typeface="Tahoma" pitchFamily="34" charset="0"/>
                <a:ea typeface="Tahoma" pitchFamily="34" charset="0"/>
                <a:cs typeface="Tahoma" pitchFamily="34" charset="0"/>
              </a:rPr>
              <a:t>Te l'ho rimandato, lui, il mio cuore.</a:t>
            </a:r>
          </a:p>
          <a:p>
            <a:pPr>
              <a:buNone/>
            </a:pPr>
            <a:r>
              <a:rPr lang="it-IT" sz="3700" b="1" dirty="0" smtClean="0">
                <a:latin typeface="Tahoma" pitchFamily="34" charset="0"/>
                <a:ea typeface="Tahoma" pitchFamily="34" charset="0"/>
                <a:cs typeface="Tahoma" pitchFamily="34" charset="0"/>
              </a:rPr>
              <a:t>        [13]</a:t>
            </a:r>
            <a:r>
              <a:rPr lang="it-IT" sz="3700" dirty="0" smtClean="0">
                <a:latin typeface="Tahoma" pitchFamily="34" charset="0"/>
                <a:ea typeface="Tahoma" pitchFamily="34" charset="0"/>
                <a:cs typeface="Tahoma" pitchFamily="34" charset="0"/>
              </a:rPr>
              <a:t>Avrei voluto trattenerlo presso di me perché mi servisse in vece tua nelle catene che porto per il vangelo. </a:t>
            </a:r>
            <a:r>
              <a:rPr lang="it-IT" sz="3700" b="1" dirty="0" smtClean="0">
                <a:latin typeface="Tahoma" pitchFamily="34" charset="0"/>
                <a:ea typeface="Tahoma" pitchFamily="34" charset="0"/>
                <a:cs typeface="Tahoma" pitchFamily="34" charset="0"/>
              </a:rPr>
              <a:t>[14]</a:t>
            </a:r>
            <a:r>
              <a:rPr lang="it-IT" sz="3700" dirty="0" smtClean="0">
                <a:latin typeface="Tahoma" pitchFamily="34" charset="0"/>
                <a:ea typeface="Tahoma" pitchFamily="34" charset="0"/>
                <a:cs typeface="Tahoma" pitchFamily="34" charset="0"/>
              </a:rPr>
              <a:t>Ma non ho voluto far nulla senza il tuo parere, perché il bene che farai non sapesse di costrizione, ma fosse spontaneo. </a:t>
            </a:r>
            <a:r>
              <a:rPr lang="it-IT" sz="3700" b="1" dirty="0" smtClean="0">
                <a:latin typeface="Tahoma" pitchFamily="34" charset="0"/>
                <a:ea typeface="Tahoma" pitchFamily="34" charset="0"/>
                <a:cs typeface="Tahoma" pitchFamily="34" charset="0"/>
              </a:rPr>
              <a:t>[15]</a:t>
            </a:r>
            <a:r>
              <a:rPr lang="it-IT" sz="3700" dirty="0" smtClean="0">
                <a:latin typeface="Tahoma" pitchFamily="34" charset="0"/>
                <a:ea typeface="Tahoma" pitchFamily="34" charset="0"/>
                <a:cs typeface="Tahoma" pitchFamily="34" charset="0"/>
              </a:rPr>
              <a:t>Forse per questo è stato separato da te per un momento perché tu lo riavessi per sempre; </a:t>
            </a:r>
            <a:r>
              <a:rPr lang="it-IT" sz="3700" b="1" dirty="0" smtClean="0">
                <a:latin typeface="Tahoma" pitchFamily="34" charset="0"/>
                <a:ea typeface="Tahoma" pitchFamily="34" charset="0"/>
                <a:cs typeface="Tahoma" pitchFamily="34" charset="0"/>
              </a:rPr>
              <a:t>[16]</a:t>
            </a:r>
            <a:r>
              <a:rPr lang="it-IT" sz="3700" dirty="0" smtClean="0">
                <a:latin typeface="Tahoma" pitchFamily="34" charset="0"/>
                <a:ea typeface="Tahoma" pitchFamily="34" charset="0"/>
                <a:cs typeface="Tahoma" pitchFamily="34" charset="0"/>
              </a:rPr>
              <a:t>non più però come schiavo, ma molto più che schiavo, come un fratello carissimo in primo luogo a me, ma quanto più a te, sia come uomo, sia come fratello nel Signore.</a:t>
            </a:r>
          </a:p>
          <a:p>
            <a:pPr>
              <a:buNone/>
            </a:pPr>
            <a:r>
              <a:rPr lang="it-IT" sz="3700" b="1" dirty="0" smtClean="0">
                <a:latin typeface="Tahoma" pitchFamily="34" charset="0"/>
                <a:ea typeface="Tahoma" pitchFamily="34" charset="0"/>
                <a:cs typeface="Tahoma" pitchFamily="34" charset="0"/>
              </a:rPr>
              <a:t>        [17]</a:t>
            </a:r>
            <a:r>
              <a:rPr lang="it-IT" sz="3700" dirty="0" smtClean="0">
                <a:latin typeface="Tahoma" pitchFamily="34" charset="0"/>
                <a:ea typeface="Tahoma" pitchFamily="34" charset="0"/>
                <a:cs typeface="Tahoma" pitchFamily="34" charset="0"/>
              </a:rPr>
              <a:t>Se dunque tu mi consideri come amico, accoglilo come me stesso. </a:t>
            </a:r>
            <a:r>
              <a:rPr lang="it-IT" sz="3700" b="1" dirty="0" smtClean="0">
                <a:latin typeface="Tahoma" pitchFamily="34" charset="0"/>
                <a:ea typeface="Tahoma" pitchFamily="34" charset="0"/>
                <a:cs typeface="Tahoma" pitchFamily="34" charset="0"/>
              </a:rPr>
              <a:t>[18]</a:t>
            </a:r>
            <a:r>
              <a:rPr lang="it-IT" sz="3700" dirty="0" smtClean="0">
                <a:latin typeface="Tahoma" pitchFamily="34" charset="0"/>
                <a:ea typeface="Tahoma" pitchFamily="34" charset="0"/>
                <a:cs typeface="Tahoma" pitchFamily="34" charset="0"/>
              </a:rPr>
              <a:t>E se in qualche cosa ti ha offeso o ti è debitore, metti tutto sul mio conto. </a:t>
            </a:r>
            <a:r>
              <a:rPr lang="it-IT" sz="3700" b="1" dirty="0" smtClean="0">
                <a:latin typeface="Tahoma" pitchFamily="34" charset="0"/>
                <a:ea typeface="Tahoma" pitchFamily="34" charset="0"/>
                <a:cs typeface="Tahoma" pitchFamily="34" charset="0"/>
              </a:rPr>
              <a:t>[19]</a:t>
            </a:r>
            <a:r>
              <a:rPr lang="it-IT" sz="3700" dirty="0" smtClean="0">
                <a:latin typeface="Tahoma" pitchFamily="34" charset="0"/>
                <a:ea typeface="Tahoma" pitchFamily="34" charset="0"/>
                <a:cs typeface="Tahoma" pitchFamily="34" charset="0"/>
              </a:rPr>
              <a:t>Lo scrivo di mio pugno, io, Paolo: pagherò io stesso. Per non dirti che anche tu mi sei debitore e proprio di te stesso! </a:t>
            </a:r>
            <a:r>
              <a:rPr lang="it-IT" sz="3700" b="1" dirty="0" smtClean="0">
                <a:latin typeface="Tahoma" pitchFamily="34" charset="0"/>
                <a:ea typeface="Tahoma" pitchFamily="34" charset="0"/>
                <a:cs typeface="Tahoma" pitchFamily="34" charset="0"/>
              </a:rPr>
              <a:t>[20]</a:t>
            </a:r>
            <a:r>
              <a:rPr lang="it-IT" sz="3700" dirty="0" smtClean="0">
                <a:latin typeface="Tahoma" pitchFamily="34" charset="0"/>
                <a:ea typeface="Tahoma" pitchFamily="34" charset="0"/>
                <a:cs typeface="Tahoma" pitchFamily="34" charset="0"/>
              </a:rPr>
              <a:t>Sì, fratello! Che io possa ottenere da te questo favore nel Signore; dà questo sollievo al mio cuore in Cristo!</a:t>
            </a:r>
          </a:p>
          <a:p>
            <a:pPr>
              <a:buNone/>
            </a:pPr>
            <a:r>
              <a:rPr lang="it-IT" sz="3700" b="1" dirty="0" smtClean="0">
                <a:latin typeface="Tahoma" pitchFamily="34" charset="0"/>
                <a:ea typeface="Tahoma" pitchFamily="34" charset="0"/>
                <a:cs typeface="Tahoma" pitchFamily="34" charset="0"/>
              </a:rPr>
              <a:t>        [21]</a:t>
            </a:r>
            <a:r>
              <a:rPr lang="it-IT" sz="3700" dirty="0" smtClean="0">
                <a:latin typeface="Tahoma" pitchFamily="34" charset="0"/>
                <a:ea typeface="Tahoma" pitchFamily="34" charset="0"/>
                <a:cs typeface="Tahoma" pitchFamily="34" charset="0"/>
              </a:rPr>
              <a:t>Ti scrivo fiducioso nella tua docilità, sapendo che farai anche più di quanto ti chiedo.</a:t>
            </a:r>
          </a:p>
          <a:p>
            <a:pPr algn="ctr">
              <a:buNone/>
            </a:pPr>
            <a:r>
              <a:rPr lang="it-IT" sz="3700" b="1" dirty="0" smtClean="0">
                <a:latin typeface="Tahoma" pitchFamily="34" charset="0"/>
                <a:ea typeface="Tahoma" pitchFamily="34" charset="0"/>
                <a:cs typeface="Tahoma" pitchFamily="34" charset="0"/>
              </a:rPr>
              <a:t>        Raccomandazioni. Saluti</a:t>
            </a:r>
          </a:p>
          <a:p>
            <a:pPr>
              <a:buNone/>
            </a:pPr>
            <a:r>
              <a:rPr lang="it-IT" sz="3700" b="1" dirty="0" smtClean="0">
                <a:latin typeface="Tahoma" pitchFamily="34" charset="0"/>
                <a:ea typeface="Tahoma" pitchFamily="34" charset="0"/>
                <a:cs typeface="Tahoma" pitchFamily="34" charset="0"/>
              </a:rPr>
              <a:t>        [22]</a:t>
            </a:r>
            <a:r>
              <a:rPr lang="it-IT" sz="3700" dirty="0" smtClean="0">
                <a:latin typeface="Tahoma" pitchFamily="34" charset="0"/>
                <a:ea typeface="Tahoma" pitchFamily="34" charset="0"/>
                <a:cs typeface="Tahoma" pitchFamily="34" charset="0"/>
              </a:rPr>
              <a:t>Al tempo stesso preparami un alloggio, perché spero, grazie alle vostre preghiere, di esservi restituito.</a:t>
            </a:r>
          </a:p>
          <a:p>
            <a:pPr>
              <a:buNone/>
            </a:pPr>
            <a:r>
              <a:rPr lang="it-IT" sz="3700" b="1" dirty="0" smtClean="0">
                <a:latin typeface="Tahoma" pitchFamily="34" charset="0"/>
                <a:ea typeface="Tahoma" pitchFamily="34" charset="0"/>
                <a:cs typeface="Tahoma" pitchFamily="34" charset="0"/>
              </a:rPr>
              <a:t>        [23]</a:t>
            </a:r>
            <a:r>
              <a:rPr lang="it-IT" sz="3700" dirty="0" smtClean="0">
                <a:latin typeface="Tahoma" pitchFamily="34" charset="0"/>
                <a:ea typeface="Tahoma" pitchFamily="34" charset="0"/>
                <a:cs typeface="Tahoma" pitchFamily="34" charset="0"/>
              </a:rPr>
              <a:t>Ti saluta </a:t>
            </a:r>
            <a:r>
              <a:rPr lang="it-IT" sz="3700" dirty="0" err="1" smtClean="0">
                <a:latin typeface="Tahoma" pitchFamily="34" charset="0"/>
                <a:ea typeface="Tahoma" pitchFamily="34" charset="0"/>
                <a:cs typeface="Tahoma" pitchFamily="34" charset="0"/>
              </a:rPr>
              <a:t>Epafra</a:t>
            </a:r>
            <a:r>
              <a:rPr lang="it-IT" sz="3700" dirty="0" smtClean="0">
                <a:latin typeface="Tahoma" pitchFamily="34" charset="0"/>
                <a:ea typeface="Tahoma" pitchFamily="34" charset="0"/>
                <a:cs typeface="Tahoma" pitchFamily="34" charset="0"/>
              </a:rPr>
              <a:t>, mio compagno di prigionia per Cristo Gesù, </a:t>
            </a:r>
            <a:r>
              <a:rPr lang="it-IT" sz="3700" b="1" dirty="0" smtClean="0">
                <a:latin typeface="Tahoma" pitchFamily="34" charset="0"/>
                <a:ea typeface="Tahoma" pitchFamily="34" charset="0"/>
                <a:cs typeface="Tahoma" pitchFamily="34" charset="0"/>
              </a:rPr>
              <a:t>[24]</a:t>
            </a:r>
            <a:r>
              <a:rPr lang="it-IT" sz="3700" dirty="0" smtClean="0">
                <a:latin typeface="Tahoma" pitchFamily="34" charset="0"/>
                <a:ea typeface="Tahoma" pitchFamily="34" charset="0"/>
                <a:cs typeface="Tahoma" pitchFamily="34" charset="0"/>
              </a:rPr>
              <a:t>con Marco, </a:t>
            </a:r>
            <a:r>
              <a:rPr lang="it-IT" sz="3700" dirty="0" err="1" smtClean="0">
                <a:latin typeface="Tahoma" pitchFamily="34" charset="0"/>
                <a:ea typeface="Tahoma" pitchFamily="34" charset="0"/>
                <a:cs typeface="Tahoma" pitchFamily="34" charset="0"/>
              </a:rPr>
              <a:t>Aristarco</a:t>
            </a:r>
            <a:r>
              <a:rPr lang="it-IT" sz="3700" dirty="0" smtClean="0">
                <a:latin typeface="Tahoma" pitchFamily="34" charset="0"/>
                <a:ea typeface="Tahoma" pitchFamily="34" charset="0"/>
                <a:cs typeface="Tahoma" pitchFamily="34" charset="0"/>
              </a:rPr>
              <a:t>, </a:t>
            </a:r>
            <a:r>
              <a:rPr lang="it-IT" sz="3700" dirty="0" err="1" smtClean="0">
                <a:latin typeface="Tahoma" pitchFamily="34" charset="0"/>
                <a:ea typeface="Tahoma" pitchFamily="34" charset="0"/>
                <a:cs typeface="Tahoma" pitchFamily="34" charset="0"/>
              </a:rPr>
              <a:t>Dema</a:t>
            </a:r>
            <a:r>
              <a:rPr lang="it-IT" sz="3700" dirty="0" smtClean="0">
                <a:latin typeface="Tahoma" pitchFamily="34" charset="0"/>
                <a:ea typeface="Tahoma" pitchFamily="34" charset="0"/>
                <a:cs typeface="Tahoma" pitchFamily="34" charset="0"/>
              </a:rPr>
              <a:t> e Luca, miei collaboratori.</a:t>
            </a:r>
          </a:p>
          <a:p>
            <a:pPr>
              <a:buNone/>
            </a:pPr>
            <a:r>
              <a:rPr lang="it-IT" sz="3700" b="1" dirty="0" smtClean="0">
                <a:latin typeface="Tahoma" pitchFamily="34" charset="0"/>
                <a:ea typeface="Tahoma" pitchFamily="34" charset="0"/>
                <a:cs typeface="Tahoma" pitchFamily="34" charset="0"/>
              </a:rPr>
              <a:t>        [25]</a:t>
            </a:r>
            <a:r>
              <a:rPr lang="it-IT" sz="3700" dirty="0" smtClean="0">
                <a:latin typeface="Tahoma" pitchFamily="34" charset="0"/>
                <a:ea typeface="Tahoma" pitchFamily="34" charset="0"/>
                <a:cs typeface="Tahoma" pitchFamily="34" charset="0"/>
              </a:rPr>
              <a:t>La grazia del Signore Gesù Cristo sia con il vostro spirito.</a:t>
            </a:r>
          </a:p>
          <a:p>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lvl="0"/>
            <a:r>
              <a:rPr lang="it-IT" b="1" dirty="0" smtClean="0"/>
              <a:t/>
            </a:r>
            <a:br>
              <a:rPr lang="it-IT" b="1" dirty="0" smtClean="0"/>
            </a:br>
            <a:r>
              <a:rPr lang="it-IT" b="1" dirty="0" smtClean="0"/>
              <a:t>Filippesi  3</a:t>
            </a:r>
            <a:r>
              <a:rPr lang="it-IT" dirty="0" smtClean="0"/>
              <a:t/>
            </a:r>
            <a:br>
              <a:rPr lang="it-IT" dirty="0" smtClean="0"/>
            </a:br>
            <a:endParaRPr lang="it-IT" dirty="0"/>
          </a:p>
        </p:txBody>
      </p:sp>
      <p:sp>
        <p:nvSpPr>
          <p:cNvPr id="3" name="Segnaposto contenuto 2"/>
          <p:cNvSpPr>
            <a:spLocks noGrp="1"/>
          </p:cNvSpPr>
          <p:nvPr>
            <p:ph idx="1"/>
          </p:nvPr>
        </p:nvSpPr>
        <p:spPr/>
        <p:txBody>
          <a:bodyPr/>
          <a:lstStyle/>
          <a:p>
            <a:pPr>
              <a:buNone/>
            </a:pPr>
            <a:r>
              <a:rPr lang="it-IT" dirty="0" smtClean="0"/>
              <a:t>    Paolo è un uomo di fede e non un filosofo. La fede è per lui una dimensione totalizzante della persona e della comprensione del mondo: Paolo crede, agisce, prega, soffre, </a:t>
            </a:r>
            <a:r>
              <a:rPr lang="it-IT" dirty="0" err="1" smtClean="0"/>
              <a:t>gioisce…</a:t>
            </a:r>
            <a:r>
              <a:rPr lang="it-IT" dirty="0" smtClean="0"/>
              <a:t> in tutto sentendosi afferrato da Cristo (Fil 3,12)</a:t>
            </a: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Efesini 1,3 </a:t>
            </a:r>
            <a:endParaRPr lang="it-IT" b="1" dirty="0"/>
          </a:p>
        </p:txBody>
      </p:sp>
      <p:sp>
        <p:nvSpPr>
          <p:cNvPr id="3" name="Segnaposto contenuto 2"/>
          <p:cNvSpPr>
            <a:spLocks noGrp="1"/>
          </p:cNvSpPr>
          <p:nvPr>
            <p:ph idx="1"/>
          </p:nvPr>
        </p:nvSpPr>
        <p:spPr/>
        <p:txBody>
          <a:bodyPr/>
          <a:lstStyle/>
          <a:p>
            <a:pPr>
              <a:buNone/>
            </a:pPr>
            <a:r>
              <a:rPr lang="it-IT" dirty="0" smtClean="0"/>
              <a:t>    La salvezza universale è il ritornare alla partenza: comporta che il progetto originario di Dio ritorni a Lui realizzato. La resurrezione in senso biblico non può essere pensata unicamente con le categorie giudaiche, ma è il raggiungimento dello scopo finale dell’intera Creazione, la sua pienezza in Cristo.</a:t>
            </a:r>
          </a:p>
          <a:p>
            <a:pPr algn="r">
              <a:buNone/>
            </a:pPr>
            <a:r>
              <a:rPr lang="it-IT" sz="2400" dirty="0" smtClean="0"/>
              <a:t>(pag. 14 </a:t>
            </a:r>
            <a:r>
              <a:rPr lang="it-IT" sz="2400" dirty="0" err="1" smtClean="0"/>
              <a:t>Braschi</a:t>
            </a:r>
            <a:r>
              <a:rPr lang="it-IT" sz="2400" dirty="0" smtClean="0"/>
              <a:t>)</a:t>
            </a:r>
            <a:endParaRPr lang="it-IT"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err="1" smtClean="0"/>
              <a:t>Galati</a:t>
            </a:r>
            <a:r>
              <a:rPr lang="it-IT" b="1" dirty="0" smtClean="0"/>
              <a:t> 3,28 </a:t>
            </a:r>
            <a:endParaRPr lang="it-IT" b="1" dirty="0"/>
          </a:p>
        </p:txBody>
      </p:sp>
      <p:sp>
        <p:nvSpPr>
          <p:cNvPr id="3" name="Segnaposto contenuto 2"/>
          <p:cNvSpPr>
            <a:spLocks noGrp="1"/>
          </p:cNvSpPr>
          <p:nvPr>
            <p:ph idx="1"/>
          </p:nvPr>
        </p:nvSpPr>
        <p:spPr/>
        <p:txBody>
          <a:bodyPr>
            <a:normAutofit fontScale="70000" lnSpcReduction="20000"/>
          </a:bodyPr>
          <a:lstStyle/>
          <a:p>
            <a:pPr algn="r">
              <a:buNone/>
            </a:pPr>
            <a:r>
              <a:rPr lang="it-IT" dirty="0" smtClean="0"/>
              <a:t>“Non c'è più giudeo né greco; non c'è più schiavo né libero; </a:t>
            </a:r>
          </a:p>
          <a:p>
            <a:pPr algn="r">
              <a:buNone/>
            </a:pPr>
            <a:r>
              <a:rPr lang="it-IT" dirty="0" smtClean="0"/>
              <a:t>non c'è più uomo né donna, poiché tutti voi siete uno in Cristo Gesù”.</a:t>
            </a:r>
          </a:p>
          <a:p>
            <a:endParaRPr lang="it-IT" dirty="0" smtClean="0"/>
          </a:p>
          <a:p>
            <a:pPr>
              <a:buNone/>
            </a:pPr>
            <a:r>
              <a:rPr lang="it-IT" dirty="0" smtClean="0"/>
              <a:t>     In un grande disegno salvifico Dio offre la salvezza a tutti, ebrei e gentili, in Gesù Cristo morto e risorto (ed ha chiamato Paolo ad essere apostolo dei gentili). Si diventa partecipi della salvezza unendosi a Cristo mediante la fede, morendo con lui al peccato e partecipando alla forza della sua risurrezione. La salvezza tuttavia non è ancora completa finché egli venga; nel frattempo colui che è in Cristo è stato affrancato dal potere del peccato e della legge, diventa un uomo nuovo per opera dello Spirito e la sua condotta </a:t>
            </a:r>
            <a:r>
              <a:rPr lang="it-IT" dirty="0" err="1" smtClean="0"/>
              <a:t>dev</a:t>
            </a:r>
            <a:r>
              <a:rPr lang="it-IT" dirty="0" smtClean="0"/>
              <a:t>'essere ispirata dalla nuova situazione in cui è venuto a trovarsi per la chiamata divina</a:t>
            </a: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Romani 5,6-8</a:t>
            </a:r>
            <a:endParaRPr lang="it-IT" b="1" dirty="0"/>
          </a:p>
        </p:txBody>
      </p:sp>
      <p:sp>
        <p:nvSpPr>
          <p:cNvPr id="3" name="Segnaposto contenuto 2"/>
          <p:cNvSpPr>
            <a:spLocks noGrp="1"/>
          </p:cNvSpPr>
          <p:nvPr>
            <p:ph idx="1"/>
          </p:nvPr>
        </p:nvSpPr>
        <p:spPr/>
        <p:txBody>
          <a:bodyPr>
            <a:normAutofit lnSpcReduction="10000"/>
          </a:bodyPr>
          <a:lstStyle/>
          <a:p>
            <a:pPr>
              <a:buNone/>
            </a:pPr>
            <a:endParaRPr lang="it-IT" b="1" dirty="0" smtClean="0"/>
          </a:p>
          <a:p>
            <a:pPr>
              <a:buNone/>
            </a:pPr>
            <a:r>
              <a:rPr lang="it-IT" baseline="30000" dirty="0" smtClean="0"/>
              <a:t>   6</a:t>
            </a:r>
            <a:r>
              <a:rPr lang="it-IT" dirty="0" smtClean="0"/>
              <a:t>Infatti, quando eravamo ancora deboli, nel tempo stabilito Cristo morì per gli empi. </a:t>
            </a:r>
            <a:r>
              <a:rPr lang="it-IT" baseline="30000" dirty="0" smtClean="0"/>
              <a:t>7</a:t>
            </a:r>
            <a:r>
              <a:rPr lang="it-IT" dirty="0" smtClean="0"/>
              <a:t>Ora, a stento qualcuno è disposto a morire per un giusto; forse qualcuno oserebbe morire per una persona buona. </a:t>
            </a:r>
            <a:r>
              <a:rPr lang="it-IT" baseline="30000" dirty="0" smtClean="0"/>
              <a:t>8</a:t>
            </a:r>
            <a:r>
              <a:rPr lang="it-IT" dirty="0" smtClean="0"/>
              <a:t>Ma Dio dimostra il suo amore verso di noi nel fatto che, mentre eravamo ancora peccatori, Cristo è morto per noi.</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Legge e giustizia in Ambrogio</a:t>
            </a:r>
            <a:endParaRPr lang="it-IT" dirty="0"/>
          </a:p>
        </p:txBody>
      </p:sp>
      <p:sp>
        <p:nvSpPr>
          <p:cNvPr id="3" name="Segnaposto contenuto 2"/>
          <p:cNvSpPr>
            <a:spLocks noGrp="1"/>
          </p:cNvSpPr>
          <p:nvPr>
            <p:ph idx="1"/>
          </p:nvPr>
        </p:nvSpPr>
        <p:spPr/>
        <p:txBody>
          <a:bodyPr>
            <a:normAutofit fontScale="70000" lnSpcReduction="20000"/>
          </a:bodyPr>
          <a:lstStyle/>
          <a:p>
            <a:r>
              <a:rPr lang="it-IT" dirty="0" smtClean="0"/>
              <a:t>Non ci sorprende dunque che il </a:t>
            </a:r>
            <a:r>
              <a:rPr lang="it-IT" dirty="0" smtClean="0">
                <a:solidFill>
                  <a:srgbClr val="FF0000"/>
                </a:solidFill>
              </a:rPr>
              <a:t>giovane </a:t>
            </a:r>
            <a:r>
              <a:rPr lang="it-IT" dirty="0" err="1" smtClean="0">
                <a:solidFill>
                  <a:srgbClr val="FF0000"/>
                </a:solidFill>
              </a:rPr>
              <a:t>consularis</a:t>
            </a:r>
            <a:r>
              <a:rPr lang="it-IT" dirty="0" smtClean="0">
                <a:solidFill>
                  <a:srgbClr val="FF0000"/>
                </a:solidFill>
              </a:rPr>
              <a:t> </a:t>
            </a:r>
            <a:r>
              <a:rPr lang="it-IT" dirty="0" smtClean="0"/>
              <a:t>abbia sentito come suo preciso dovere quello di recarsi presso la chiesa dove le varie fazioni si stavano animatamente confrontando, cercando ciascuna di imporre un proprio uomo. Intervenuto probabilmente con una scorta militare, riuscì a ristabilire la calma e prese a parlare della necessità di mantenere la pace e dei beni che derivano dalla concordia. A questo punto si inserisce l'episodio gustoso (del resto non completamente inverosimile) del bambino che avrebbe gridato, nel silenzio generale, "</a:t>
            </a:r>
            <a:r>
              <a:rPr lang="it-IT" dirty="0" err="1" smtClean="0"/>
              <a:t>Ambrosius</a:t>
            </a:r>
            <a:r>
              <a:rPr lang="it-IT" dirty="0" smtClean="0"/>
              <a:t> </a:t>
            </a:r>
            <a:r>
              <a:rPr lang="it-IT" dirty="0" err="1" smtClean="0"/>
              <a:t>episcopus</a:t>
            </a:r>
            <a:r>
              <a:rPr lang="it-IT" dirty="0" smtClean="0"/>
              <a:t>", orientando così la scelta della folla. Ambrogio, come abbiamo già anticipato, cercò con vari mezzi di evitare l'elezione, tentando di inimicarsi la popolazione, mostrando di volersi dedicare agli studi filosofici (e quindi ritirandosi dalla vita pubblica) e infine tentando la fuga (e ritrovandosi – a causa della nebbia – a Porta Romana invece che lungo la strada per Pavia, ovvero nella zona di Porta </a:t>
            </a:r>
            <a:r>
              <a:rPr lang="it-IT" dirty="0" err="1" smtClean="0"/>
              <a:t>Vigentina</a:t>
            </a:r>
            <a:r>
              <a:rPr lang="it-IT" dirty="0" smtClean="0"/>
              <a:t>), riuscendo infine a nascondersi nella casa del senatore </a:t>
            </a:r>
            <a:r>
              <a:rPr lang="it-IT" dirty="0" err="1" smtClean="0"/>
              <a:t>Leonzio</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r>
              <a:rPr lang="it-IT" b="1" dirty="0" smtClean="0"/>
              <a:t>La lotta per le Basiliche</a:t>
            </a:r>
            <a:r>
              <a:rPr lang="it-IT" dirty="0" smtClean="0"/>
              <a:t>"</a:t>
            </a:r>
            <a:endParaRPr lang="it-IT" dirty="0"/>
          </a:p>
        </p:txBody>
      </p:sp>
      <p:sp>
        <p:nvSpPr>
          <p:cNvPr id="3" name="Segnaposto contenuto 2"/>
          <p:cNvSpPr>
            <a:spLocks noGrp="1"/>
          </p:cNvSpPr>
          <p:nvPr>
            <p:ph idx="1"/>
          </p:nvPr>
        </p:nvSpPr>
        <p:spPr>
          <a:xfrm>
            <a:off x="457200" y="1600200"/>
            <a:ext cx="8229600" cy="4997152"/>
          </a:xfrm>
        </p:spPr>
        <p:txBody>
          <a:bodyPr>
            <a:normAutofit fontScale="55000" lnSpcReduction="20000"/>
          </a:bodyPr>
          <a:lstStyle/>
          <a:p>
            <a:r>
              <a:rPr lang="it-IT" dirty="0" smtClean="0"/>
              <a:t>Nel 385 la corte (dove Giustina si sentiva più forte, dopo la morte di Graziano nel 383 a Parigi, per mano di </a:t>
            </a:r>
            <a:r>
              <a:rPr lang="it-IT" dirty="0" err="1" smtClean="0"/>
              <a:t>Arbogaste</a:t>
            </a:r>
            <a:r>
              <a:rPr lang="it-IT" dirty="0" smtClean="0"/>
              <a:t>) rinnovò la richiesta di una basilica, per fornire un luogo di culto alla comunità ariana riunitasi sotto la guida del vescovo Mercurino </a:t>
            </a:r>
            <a:r>
              <a:rPr lang="it-IT" dirty="0" err="1" smtClean="0"/>
              <a:t>Aussenzio</a:t>
            </a:r>
            <a:r>
              <a:rPr lang="it-IT" dirty="0" smtClean="0"/>
              <a:t>, deposto da Teodosio (384) e giunto a Milano dalla Romania, dove era stato discepolo di </a:t>
            </a:r>
            <a:r>
              <a:rPr lang="it-IT" dirty="0" err="1" smtClean="0"/>
              <a:t>Ulfila</a:t>
            </a:r>
            <a:r>
              <a:rPr lang="it-IT" dirty="0" smtClean="0"/>
              <a:t>, evangelizzatore dei Goti. Ambrogio venne convocato nel concistoro imperiale per venire informato della requisizione già programmata, ma il popolo di fede nicena aveva già iniziato ad amare il proprio vescovo e, appresa la notizia, accorse in massa sotto il palazzo imperiale, minacciando disordini. La corte, impaurita, chiese ad Ambrogio di placare la folla, ed il vescovo ristabilì l'ordine, assicurando che nessuna basilica cattolica sarebbe stata data agli ariani. </a:t>
            </a:r>
          </a:p>
          <a:p>
            <a:r>
              <a:rPr lang="it-IT" dirty="0" smtClean="0"/>
              <a:t>“</a:t>
            </a:r>
            <a:r>
              <a:rPr lang="it-IT" i="1" dirty="0" smtClean="0"/>
              <a:t>5. Se mi si chiedesse qualcosa di mio, o un fondo o una casa o dell'oro o dell'argento, sono pronto ad offrire ciò che mi appartiene, ma non posso sottrarre nulla al tempio di Dio né consegnare ciò che ho ricevuto per custodirlo, non per darlo ad altri... 18. Non sia mai che io consegni l'eredità dei padri: cioè l'eredità di Dionisio, che morì in esilio per causa della fede, l'eredità di </a:t>
            </a:r>
            <a:r>
              <a:rPr lang="it-IT" i="1" dirty="0" err="1" smtClean="0"/>
              <a:t>Eustorgio</a:t>
            </a:r>
            <a:r>
              <a:rPr lang="it-IT" i="1" dirty="0" smtClean="0"/>
              <a:t>, l'eredità di </a:t>
            </a:r>
            <a:r>
              <a:rPr lang="it-IT" i="1" dirty="0" err="1" smtClean="0"/>
              <a:t>Mirocle</a:t>
            </a:r>
            <a:r>
              <a:rPr lang="it-IT" i="1" dirty="0" smtClean="0"/>
              <a:t> e di tutti i santi vescovi precedenti. La mia risposta è stata quella di un ve - scovo; l'imperatore faccia pure ciò che è in potere di un imperatore. Mi potrebbe togliere prima la vita che la fede”</a:t>
            </a:r>
          </a:p>
          <a:p>
            <a:pPr algn="r">
              <a:buNone/>
            </a:pPr>
            <a:r>
              <a:rPr lang="it-IT" sz="2500" dirty="0" smtClean="0"/>
              <a:t>(Lettera 76 De </a:t>
            </a:r>
            <a:r>
              <a:rPr lang="it-IT" sz="2500" dirty="0" err="1" smtClean="0"/>
              <a:t>traditione</a:t>
            </a:r>
            <a:r>
              <a:rPr lang="it-IT" sz="2500" dirty="0" smtClean="0"/>
              <a:t> </a:t>
            </a:r>
            <a:r>
              <a:rPr lang="it-IT" sz="2500" dirty="0" err="1" smtClean="0"/>
              <a:t>basilicae</a:t>
            </a:r>
            <a:r>
              <a:rPr lang="it-IT" sz="2500" dirty="0" smtClean="0"/>
              <a:t> alla sorella </a:t>
            </a:r>
            <a:r>
              <a:rPr lang="it-IT" sz="2500" dirty="0" err="1" smtClean="0"/>
              <a:t>Marcellina</a:t>
            </a:r>
            <a:r>
              <a:rPr lang="it-IT" sz="2500" dirty="0" smtClean="0"/>
              <a:t> [n. 19, </a:t>
            </a:r>
            <a:r>
              <a:rPr lang="it-IT" sz="2500" dirty="0" err="1" smtClean="0"/>
              <a:t>passim</a:t>
            </a:r>
            <a:r>
              <a:rPr lang="it-IT" sz="2500" dirty="0" smtClean="0"/>
              <a:t>] del 386</a:t>
            </a:r>
            <a:r>
              <a:rPr lang="it-IT" dirty="0" smtClean="0"/>
              <a:t>)</a:t>
            </a:r>
          </a:p>
          <a:p>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Il giudizio di Ambrogio</a:t>
            </a:r>
            <a:br>
              <a:rPr lang="it-IT" b="1" dirty="0" smtClean="0"/>
            </a:br>
            <a:r>
              <a:rPr lang="it-IT" b="1" dirty="0" smtClean="0"/>
              <a:t> sull'imperatore Teodosio</a:t>
            </a:r>
            <a:endParaRPr lang="it-IT" b="1" dirty="0"/>
          </a:p>
        </p:txBody>
      </p:sp>
      <p:sp>
        <p:nvSpPr>
          <p:cNvPr id="3" name="Segnaposto contenuto 2"/>
          <p:cNvSpPr>
            <a:spLocks noGrp="1"/>
          </p:cNvSpPr>
          <p:nvPr>
            <p:ph idx="1"/>
          </p:nvPr>
        </p:nvSpPr>
        <p:spPr/>
        <p:txBody>
          <a:bodyPr>
            <a:normAutofit fontScale="55000" lnSpcReduction="20000"/>
          </a:bodyPr>
          <a:lstStyle/>
          <a:p>
            <a:r>
              <a:rPr lang="it-IT" dirty="0" smtClean="0"/>
              <a:t>Fu proprio in occasione dei funerali di Teodosio che Ambrogio dette forma alle sue riflessioni circa i rapporti tra Impero e religione alla luce della novità cristiana: in questo senso l'ora - </a:t>
            </a:r>
            <a:r>
              <a:rPr lang="it-IT" dirty="0" err="1" smtClean="0"/>
              <a:t>zione</a:t>
            </a:r>
            <a:r>
              <a:rPr lang="it-IT" dirty="0" smtClean="0"/>
              <a:t> da lui pronunciata alle esequie imperiali rappresenta quasi una summa della teologia politica ambrosiana, ed è stupefacente notare come in Ambrogio l'attenzione a coniugare quanto di meglio vi fosse nella tradizione romana con le nuove esigenze del Vangelo si spingesse fino a richiedere profonde modificazioni strutturali al genere letterario della </a:t>
            </a:r>
            <a:r>
              <a:rPr lang="it-IT" dirty="0" err="1" smtClean="0"/>
              <a:t>oratio</a:t>
            </a:r>
            <a:r>
              <a:rPr lang="it-IT" dirty="0" smtClean="0"/>
              <a:t> </a:t>
            </a:r>
            <a:r>
              <a:rPr lang="it-IT" dirty="0" err="1" smtClean="0"/>
              <a:t>funebris</a:t>
            </a:r>
            <a:r>
              <a:rPr lang="it-IT" dirty="0" smtClean="0"/>
              <a:t>. I temi principali dell'orazione e della concezione politica di Ambrogio sono:</a:t>
            </a:r>
          </a:p>
          <a:p>
            <a:r>
              <a:rPr lang="it-IT" dirty="0" smtClean="0"/>
              <a:t> - la piena appartenenza ecclesiale dell'imperatore, che viene giudicato sulla </a:t>
            </a:r>
            <a:r>
              <a:rPr lang="it-IT" dirty="0" err="1" smtClean="0"/>
              <a:t>fides</a:t>
            </a:r>
            <a:r>
              <a:rPr lang="it-IT" dirty="0" smtClean="0"/>
              <a:t> e sulla </a:t>
            </a:r>
            <a:r>
              <a:rPr lang="it-IT" dirty="0" err="1" smtClean="0"/>
              <a:t>misericordia-humilitas</a:t>
            </a:r>
            <a:r>
              <a:rPr lang="it-IT" dirty="0" smtClean="0"/>
              <a:t>, virtù centrali di ogni cristiano, di derivazione cristologica. - la ridefinizione completa della figura imperiale a partire dalla </a:t>
            </a:r>
            <a:r>
              <a:rPr lang="it-IT" dirty="0" err="1" smtClean="0"/>
              <a:t>fides</a:t>
            </a:r>
            <a:r>
              <a:rPr lang="it-IT" dirty="0" smtClean="0"/>
              <a:t> (rispetto alle virtù imperiali classiche: </a:t>
            </a:r>
            <a:r>
              <a:rPr lang="it-IT" dirty="0" err="1" smtClean="0"/>
              <a:t>uirtus</a:t>
            </a:r>
            <a:r>
              <a:rPr lang="it-IT" dirty="0" smtClean="0"/>
              <a:t>, </a:t>
            </a:r>
            <a:r>
              <a:rPr lang="it-IT" dirty="0" err="1" smtClean="0"/>
              <a:t>clementia</a:t>
            </a:r>
            <a:r>
              <a:rPr lang="it-IT" dirty="0" smtClean="0"/>
              <a:t>, </a:t>
            </a:r>
            <a:r>
              <a:rPr lang="it-IT" dirty="0" err="1" smtClean="0"/>
              <a:t>iustitia</a:t>
            </a:r>
            <a:r>
              <a:rPr lang="it-IT" dirty="0" smtClean="0"/>
              <a:t>, pietas) e dalla </a:t>
            </a:r>
            <a:r>
              <a:rPr lang="it-IT" dirty="0" err="1" smtClean="0"/>
              <a:t>humilitas</a:t>
            </a:r>
            <a:r>
              <a:rPr lang="it-IT" dirty="0" smtClean="0"/>
              <a:t>. Quindi giudizio sulla sua assimilazione a Cristo mediante l’esercizio della carità. - scomparsa di ogni prospettiva di superiorità dell'imperatore ai comuni mortali. - concezione </a:t>
            </a:r>
            <a:r>
              <a:rPr lang="it-IT" dirty="0" err="1" smtClean="0"/>
              <a:t>carismatico-provvidenziale</a:t>
            </a:r>
            <a:r>
              <a:rPr lang="it-IT" dirty="0" smtClean="0"/>
              <a:t> per cui la vittoria è il dono che Dio fa all'imperatore che ha la retta fede. - rilettura in chiave cristiana del tema del potere, che viene anch'esso redento dalle sue sempre possibili deviazioni.</a:t>
            </a:r>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Non temere la carne </a:t>
            </a:r>
            <a:endParaRPr lang="it-IT" b="1" dirty="0"/>
          </a:p>
        </p:txBody>
      </p:sp>
      <p:sp>
        <p:nvSpPr>
          <p:cNvPr id="3" name="Segnaposto contenuto 2"/>
          <p:cNvSpPr>
            <a:spLocks noGrp="1"/>
          </p:cNvSpPr>
          <p:nvPr>
            <p:ph idx="1"/>
          </p:nvPr>
        </p:nvSpPr>
        <p:spPr/>
        <p:txBody>
          <a:bodyPr>
            <a:normAutofit fontScale="77500" lnSpcReduction="20000"/>
          </a:bodyPr>
          <a:lstStyle/>
          <a:p>
            <a:pPr>
              <a:buNone/>
            </a:pPr>
            <a:r>
              <a:rPr lang="it-IT" dirty="0" smtClean="0"/>
              <a:t>     In ogni uomo ci sono due uomini, uno interiore e l'altro </a:t>
            </a:r>
            <a:r>
              <a:rPr lang="it-IT" dirty="0" err="1" smtClean="0"/>
              <a:t>esteriore…</a:t>
            </a:r>
            <a:r>
              <a:rPr lang="it-IT" dirty="0" smtClean="0"/>
              <a:t> Tuttavia la venuta del Signore ha congiunto i due e li ha costituiti </a:t>
            </a:r>
            <a:r>
              <a:rPr lang="it-IT" dirty="0" smtClean="0">
                <a:solidFill>
                  <a:srgbClr val="FF0000"/>
                </a:solidFill>
              </a:rPr>
              <a:t>nell'unità di un solo uomo</a:t>
            </a:r>
            <a:r>
              <a:rPr lang="it-IT" dirty="0" smtClean="0"/>
              <a:t>, cosicché non si combattano più a partire da spinte interiori divergenti, ma al contrario si congiungano l'un l'altro in comunione di volontà e di intenti... Ormai infatti lo stesso uomo esteriore del giusto si è trasfuso nello stile di vita dell'uomo interiore, si è conformato alla sua natura e ne esercita le facoltà, al punto che la carne è in grado di nutrire pensieri spirituali e interiori. Non è cosa incredibile, solo che tu presti ascolto a chi ti dice che il Signore Gesù ha </a:t>
            </a:r>
            <a:r>
              <a:rPr lang="it-IT" dirty="0" smtClean="0">
                <a:solidFill>
                  <a:srgbClr val="FF0000"/>
                </a:solidFill>
              </a:rPr>
              <a:t>trasfigurato il corpo </a:t>
            </a:r>
            <a:r>
              <a:rPr lang="it-IT" dirty="0" smtClean="0"/>
              <a:t>della nostra bassezza, rendendolo conforme al corpo della sua </a:t>
            </a:r>
            <a:r>
              <a:rPr lang="it-IT" dirty="0" err="1" smtClean="0"/>
              <a:t>gloria…</a:t>
            </a:r>
            <a:endParaRPr lang="it-IT" dirty="0" smtClean="0"/>
          </a:p>
          <a:p>
            <a:pPr algn="r">
              <a:buNone/>
            </a:pPr>
            <a:r>
              <a:rPr lang="it-IT" sz="2600" dirty="0" smtClean="0"/>
              <a:t>(</a:t>
            </a:r>
            <a:r>
              <a:rPr lang="it-IT" sz="2600" dirty="0" err="1" smtClean="0"/>
              <a:t>Explanatio</a:t>
            </a:r>
            <a:r>
              <a:rPr lang="it-IT" sz="2600" dirty="0" smtClean="0"/>
              <a:t> </a:t>
            </a:r>
            <a:r>
              <a:rPr lang="it-IT" sz="2600" dirty="0" err="1" smtClean="0"/>
              <a:t>Psalmi</a:t>
            </a:r>
            <a:r>
              <a:rPr lang="it-IT" sz="2600" dirty="0" smtClean="0"/>
              <a:t> 36,64-65 </a:t>
            </a:r>
            <a:r>
              <a:rPr lang="it-IT" sz="2600" dirty="0" err="1" smtClean="0"/>
              <a:t>passim</a:t>
            </a:r>
            <a:r>
              <a:rPr lang="it-IT" sz="2600" dirty="0" smtClean="0"/>
              <a:t>) </a:t>
            </a:r>
            <a:endParaRPr lang="it-IT" sz="2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714202"/>
          </a:xfrm>
        </p:spPr>
        <p:txBody>
          <a:bodyPr>
            <a:normAutofit/>
          </a:bodyPr>
          <a:lstStyle/>
          <a:p>
            <a:r>
              <a:rPr lang="it-IT" sz="3600" b="1" dirty="0" smtClean="0"/>
              <a:t>LA MISERICORDIA COME CRITERIO PER LA VITA PUBBLICA E GRATIA SOCIETATIS </a:t>
            </a:r>
            <a:endParaRPr lang="it-IT" sz="3600" dirty="0"/>
          </a:p>
        </p:txBody>
      </p:sp>
      <p:sp>
        <p:nvSpPr>
          <p:cNvPr id="3" name="Segnaposto contenuto 2"/>
          <p:cNvSpPr>
            <a:spLocks noGrp="1"/>
          </p:cNvSpPr>
          <p:nvPr>
            <p:ph idx="1"/>
          </p:nvPr>
        </p:nvSpPr>
        <p:spPr>
          <a:xfrm>
            <a:off x="467544" y="1988840"/>
            <a:ext cx="8229600" cy="4525963"/>
          </a:xfrm>
        </p:spPr>
        <p:txBody>
          <a:bodyPr>
            <a:normAutofit fontScale="62500" lnSpcReduction="20000"/>
          </a:bodyPr>
          <a:lstStyle/>
          <a:p>
            <a:pPr>
              <a:buNone/>
            </a:pPr>
            <a:endParaRPr lang="it-IT" dirty="0" smtClean="0">
              <a:hlinkClick r:id="rId2"/>
            </a:endParaRPr>
          </a:p>
          <a:p>
            <a:pPr fontAlgn="base">
              <a:buNone/>
            </a:pPr>
            <a:r>
              <a:rPr lang="it-IT" b="1" cap="all" dirty="0" smtClean="0"/>
              <a:t>      UNA BELLEZZA DISARMATA ENTRO’ NEL MONDO ANTICO. E OGGI?</a:t>
            </a:r>
          </a:p>
          <a:p>
            <a:pPr algn="r" fontAlgn="base">
              <a:buNone/>
            </a:pPr>
            <a:r>
              <a:rPr lang="it-IT" sz="2200" b="1" cap="all" dirty="0" smtClean="0"/>
              <a:t>A CURA </a:t>
            </a:r>
            <a:r>
              <a:rPr lang="it-IT" sz="2200" b="1" cap="all" dirty="0" err="1" smtClean="0"/>
              <a:t>DI</a:t>
            </a:r>
            <a:r>
              <a:rPr lang="it-IT" sz="2200" b="1" cap="all" dirty="0" smtClean="0"/>
              <a:t> DON FRANCESCO BRASCHI</a:t>
            </a:r>
          </a:p>
          <a:p>
            <a:pPr fontAlgn="base">
              <a:buNone/>
            </a:pPr>
            <a:r>
              <a:rPr lang="it-IT" dirty="0" smtClean="0"/>
              <a:t> </a:t>
            </a:r>
          </a:p>
          <a:p>
            <a:pPr fontAlgn="base">
              <a:buNone/>
            </a:pPr>
            <a:r>
              <a:rPr lang="it-IT" dirty="0" smtClean="0"/>
              <a:t>      La novità della vita della persona e dei rapporti alla prova dell’immagine e vita della </a:t>
            </a:r>
            <a:r>
              <a:rPr lang="it-IT" i="1" dirty="0" err="1" smtClean="0"/>
              <a:t>civis</a:t>
            </a:r>
            <a:r>
              <a:rPr lang="it-IT" dirty="0" smtClean="0"/>
              <a:t/>
            </a:r>
            <a:br>
              <a:rPr lang="it-IT" dirty="0" smtClean="0"/>
            </a:br>
            <a:endParaRPr lang="it-IT" dirty="0" smtClean="0"/>
          </a:p>
          <a:p>
            <a:pPr fontAlgn="base">
              <a:buNone/>
            </a:pPr>
            <a:r>
              <a:rPr lang="it-IT" b="1" dirty="0" smtClean="0"/>
              <a:t>      Relatore: Don Pier Luigi </a:t>
            </a:r>
            <a:r>
              <a:rPr lang="it-IT" b="1" dirty="0" err="1" smtClean="0"/>
              <a:t>Banna</a:t>
            </a:r>
            <a:r>
              <a:rPr lang="it-IT" b="1" dirty="0" smtClean="0"/>
              <a:t>, </a:t>
            </a:r>
            <a:r>
              <a:rPr lang="it-IT" dirty="0" smtClean="0"/>
              <a:t>Ricercatore presso Istituto </a:t>
            </a:r>
            <a:r>
              <a:rPr lang="it-IT" dirty="0" err="1" smtClean="0"/>
              <a:t>Augustinianum</a:t>
            </a:r>
            <a:r>
              <a:rPr lang="it-IT" dirty="0" smtClean="0"/>
              <a:t>, Roma </a:t>
            </a:r>
          </a:p>
          <a:p>
            <a:pPr fontAlgn="base">
              <a:buNone/>
            </a:pPr>
            <a:endParaRPr lang="it-IT" dirty="0" smtClean="0"/>
          </a:p>
          <a:p>
            <a:pPr algn="r" fontAlgn="base">
              <a:buNone/>
            </a:pPr>
            <a:r>
              <a:rPr lang="it-IT" b="1" i="1" dirty="0" smtClean="0"/>
              <a:t>      Teatro Colonne San Lorenzo</a:t>
            </a:r>
            <a:br>
              <a:rPr lang="it-IT" b="1" i="1" dirty="0" smtClean="0"/>
            </a:br>
            <a:r>
              <a:rPr lang="it-IT" b="1" i="1" dirty="0" smtClean="0"/>
              <a:t>Corso di Porta Ticinese 45 Milano   18.02.2016</a:t>
            </a:r>
            <a:endParaRPr lang="it-IT" dirty="0" smtClean="0">
              <a:hlinkClick r:id="rId2"/>
            </a:endParaRPr>
          </a:p>
          <a:p>
            <a:pPr>
              <a:buNone/>
            </a:pPr>
            <a:endParaRPr lang="it-IT" dirty="0" smtClean="0">
              <a:hlinkClick r:id="rId2"/>
            </a:endParaRPr>
          </a:p>
          <a:p>
            <a:pPr algn="ctr">
              <a:buNone/>
            </a:pPr>
            <a:r>
              <a:rPr lang="it-IT" sz="4500" dirty="0" smtClean="0">
                <a:hlinkClick r:id="rId3"/>
              </a:rPr>
              <a:t>https://youtu.be/Ps7PYD1V-bg?t=1680</a:t>
            </a:r>
            <a:endParaRPr lang="it-IT" sz="4500" dirty="0" smtClean="0"/>
          </a:p>
          <a:p>
            <a:pPr>
              <a:buNone/>
            </a:pP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498178"/>
          </a:xfrm>
        </p:spPr>
        <p:txBody>
          <a:bodyPr>
            <a:normAutofit fontScale="90000"/>
          </a:bodyPr>
          <a:lstStyle/>
          <a:p>
            <a:r>
              <a:rPr lang="it-IT" sz="4000" b="1" dirty="0" smtClean="0"/>
              <a:t/>
            </a:r>
            <a:br>
              <a:rPr lang="it-IT" sz="4000" b="1" dirty="0" smtClean="0"/>
            </a:br>
            <a:r>
              <a:rPr lang="it-IT" sz="4000" b="1" dirty="0" smtClean="0"/>
              <a:t>LA MISERICORDIA COME CRITERIO PER LA VITA PUBBLICA E GRATIA SOCIETATIS </a:t>
            </a:r>
            <a:r>
              <a:rPr lang="it-IT" b="1" cap="all" dirty="0" smtClean="0"/>
              <a:t/>
            </a:r>
            <a:br>
              <a:rPr lang="it-IT" b="1" cap="all" dirty="0" smtClean="0"/>
            </a:br>
            <a:endParaRPr lang="it-IT" dirty="0"/>
          </a:p>
        </p:txBody>
      </p:sp>
      <p:sp>
        <p:nvSpPr>
          <p:cNvPr id="3" name="Segnaposto contenuto 2"/>
          <p:cNvSpPr>
            <a:spLocks noGrp="1"/>
          </p:cNvSpPr>
          <p:nvPr>
            <p:ph idx="1"/>
          </p:nvPr>
        </p:nvSpPr>
        <p:spPr>
          <a:xfrm>
            <a:off x="467544" y="2132856"/>
            <a:ext cx="8229600" cy="4525963"/>
          </a:xfrm>
        </p:spPr>
        <p:txBody>
          <a:bodyPr>
            <a:normAutofit fontScale="92500" lnSpcReduction="20000"/>
          </a:bodyPr>
          <a:lstStyle/>
          <a:p>
            <a:pPr fontAlgn="base">
              <a:buNone/>
            </a:pPr>
            <a:r>
              <a:rPr lang="it-IT" b="1" cap="all" dirty="0" smtClean="0"/>
              <a:t> </a:t>
            </a:r>
            <a:r>
              <a:rPr lang="it-IT" sz="2600" b="1" cap="all" dirty="0" smtClean="0"/>
              <a:t>    PERCHÉ ORMAI LA STESSA GIUSTIZIA È MISERICORDIA</a:t>
            </a:r>
          </a:p>
          <a:p>
            <a:pPr fontAlgn="base">
              <a:buNone/>
            </a:pPr>
            <a:r>
              <a:rPr lang="it-IT" sz="2600" dirty="0" smtClean="0"/>
              <a:t>    </a:t>
            </a:r>
          </a:p>
          <a:p>
            <a:pPr fontAlgn="base">
              <a:buNone/>
            </a:pPr>
            <a:r>
              <a:rPr lang="it-IT" sz="2600" dirty="0" smtClean="0"/>
              <a:t>     Relatore: </a:t>
            </a:r>
            <a:r>
              <a:rPr lang="it-IT" sz="2600" b="1" dirty="0" smtClean="0"/>
              <a:t>Don Francesco </a:t>
            </a:r>
            <a:r>
              <a:rPr lang="it-IT" sz="2600" b="1" dirty="0" err="1" smtClean="0"/>
              <a:t>Braschi</a:t>
            </a:r>
            <a:r>
              <a:rPr lang="it-IT" sz="2600" dirty="0" smtClean="0"/>
              <a:t>, Biblioteca Ambrosiana</a:t>
            </a:r>
            <a:endParaRPr lang="it-IT" sz="2600" b="1" cap="all" dirty="0" smtClean="0"/>
          </a:p>
          <a:p>
            <a:pPr fontAlgn="base">
              <a:buNone/>
            </a:pPr>
            <a:endParaRPr lang="it-IT" sz="2600" b="1" cap="all" dirty="0" smtClean="0"/>
          </a:p>
          <a:p>
            <a:pPr fontAlgn="base">
              <a:buNone/>
            </a:pPr>
            <a:r>
              <a:rPr lang="it-IT" b="1" cap="all" dirty="0" smtClean="0"/>
              <a:t>    </a:t>
            </a:r>
            <a:r>
              <a:rPr lang="it-IT" sz="2600" dirty="0" smtClean="0"/>
              <a:t>La ridefinizione Cristiana delle virtù imperiali: dalla </a:t>
            </a:r>
            <a:r>
              <a:rPr lang="it-IT" sz="2600" i="1" dirty="0" err="1" smtClean="0"/>
              <a:t>clementia</a:t>
            </a:r>
            <a:r>
              <a:rPr lang="it-IT" sz="2600" i="1" dirty="0" smtClean="0"/>
              <a:t> e </a:t>
            </a:r>
            <a:r>
              <a:rPr lang="it-IT" sz="2600" i="1" dirty="0" err="1" smtClean="0"/>
              <a:t>iustitia</a:t>
            </a:r>
            <a:r>
              <a:rPr lang="it-IT" sz="2600" dirty="0" smtClean="0"/>
              <a:t> alla misericordia nel pensiero e nel percorso di S. Ambrogio “</a:t>
            </a:r>
            <a:r>
              <a:rPr lang="it-IT" sz="2600" i="1" dirty="0" err="1" smtClean="0"/>
              <a:t>Liquet</a:t>
            </a:r>
            <a:r>
              <a:rPr lang="it-IT" sz="2600" i="1" dirty="0" smtClean="0"/>
              <a:t> </a:t>
            </a:r>
            <a:r>
              <a:rPr lang="it-IT" sz="2600" i="1" dirty="0" err="1" smtClean="0"/>
              <a:t>iustitiam</a:t>
            </a:r>
            <a:r>
              <a:rPr lang="it-IT" sz="2600" i="1" dirty="0" smtClean="0"/>
              <a:t> </a:t>
            </a:r>
            <a:r>
              <a:rPr lang="it-IT" sz="2600" i="1" dirty="0" err="1" smtClean="0"/>
              <a:t>ipsam</a:t>
            </a:r>
            <a:r>
              <a:rPr lang="it-IT" sz="2600" i="1" dirty="0" smtClean="0"/>
              <a:t> </a:t>
            </a:r>
            <a:r>
              <a:rPr lang="it-IT" sz="2600" i="1" dirty="0" err="1" smtClean="0"/>
              <a:t>misericordiam</a:t>
            </a:r>
            <a:r>
              <a:rPr lang="it-IT" sz="2600" i="1" dirty="0" smtClean="0"/>
              <a:t> esse</a:t>
            </a:r>
            <a:r>
              <a:rPr lang="it-IT" sz="2600" dirty="0" smtClean="0"/>
              <a:t>”</a:t>
            </a:r>
            <a:r>
              <a:rPr lang="it-IT" dirty="0" smtClean="0"/>
              <a:t> </a:t>
            </a:r>
            <a:r>
              <a:rPr lang="it-IT" sz="2000" dirty="0" smtClean="0"/>
              <a:t>(De </a:t>
            </a:r>
            <a:r>
              <a:rPr lang="it-IT" sz="2000" dirty="0" err="1" smtClean="0"/>
              <a:t>obitu</a:t>
            </a:r>
            <a:r>
              <a:rPr lang="it-IT" sz="2000" dirty="0" smtClean="0"/>
              <a:t> </a:t>
            </a:r>
            <a:r>
              <a:rPr lang="it-IT" sz="2000" dirty="0" err="1" smtClean="0"/>
              <a:t>Theodosii</a:t>
            </a:r>
            <a:r>
              <a:rPr lang="it-IT" sz="2000" dirty="0" smtClean="0"/>
              <a:t>)</a:t>
            </a:r>
            <a:r>
              <a:rPr lang="it-IT" dirty="0" smtClean="0"/>
              <a:t/>
            </a:r>
            <a:br>
              <a:rPr lang="it-IT" dirty="0" smtClean="0"/>
            </a:br>
            <a:r>
              <a:rPr lang="it-IT" dirty="0" smtClean="0"/>
              <a:t> </a:t>
            </a:r>
          </a:p>
          <a:p>
            <a:pPr algn="r" fontAlgn="base">
              <a:buNone/>
            </a:pPr>
            <a:r>
              <a:rPr lang="it-IT" sz="1900" b="1" i="1" dirty="0" smtClean="0"/>
              <a:t>Teatro Colonne San Lorenzo</a:t>
            </a:r>
            <a:br>
              <a:rPr lang="it-IT" sz="1900" b="1" i="1" dirty="0" smtClean="0"/>
            </a:br>
            <a:r>
              <a:rPr lang="it-IT" sz="1900" b="1" i="1" dirty="0" smtClean="0"/>
              <a:t>Corso di Porta Ticinese 45 Milano  18.02.2016</a:t>
            </a:r>
          </a:p>
          <a:p>
            <a:pPr algn="r" fontAlgn="base">
              <a:buNone/>
            </a:pPr>
            <a:endParaRPr lang="it-IT" sz="1900" dirty="0" smtClean="0"/>
          </a:p>
          <a:p>
            <a:pPr algn="ctr" fontAlgn="base">
              <a:buNone/>
            </a:pPr>
            <a:r>
              <a:rPr lang="it-IT" sz="2600" dirty="0" smtClean="0">
                <a:hlinkClick r:id="rId2"/>
              </a:rPr>
              <a:t>https://youtu.be/DFTtpEILbys?t=4403</a:t>
            </a:r>
            <a:endParaRPr lang="it-IT" sz="2600" dirty="0" smtClean="0"/>
          </a:p>
          <a:p>
            <a:pPr fontAlgn="base">
              <a:buNone/>
            </a:pPr>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smtClean="0"/>
              <a:t>Giustizia e legge in Agostino</a:t>
            </a:r>
            <a:endParaRPr lang="it-IT" dirty="0"/>
          </a:p>
        </p:txBody>
      </p:sp>
      <p:sp>
        <p:nvSpPr>
          <p:cNvPr id="3" name="Segnaposto contenuto 2"/>
          <p:cNvSpPr>
            <a:spLocks noGrp="1"/>
          </p:cNvSpPr>
          <p:nvPr>
            <p:ph idx="1"/>
          </p:nvPr>
        </p:nvSpPr>
        <p:spPr/>
        <p:txBody>
          <a:bodyPr>
            <a:normAutofit/>
          </a:bodyPr>
          <a:lstStyle/>
          <a:p>
            <a:pPr>
              <a:buNone/>
            </a:pPr>
            <a:r>
              <a:rPr lang="it-IT" b="1" dirty="0" smtClean="0"/>
              <a:t>    </a:t>
            </a:r>
            <a:r>
              <a:rPr lang="it-IT" dirty="0" smtClean="0"/>
              <a:t> “Una volta per tutte dunque ti viene imposto un breve precetto: </a:t>
            </a:r>
            <a:r>
              <a:rPr lang="it-IT" b="1" dirty="0" smtClean="0">
                <a:solidFill>
                  <a:srgbClr val="FF0000"/>
                </a:solidFill>
              </a:rPr>
              <a:t>ama e fa’ ciò che vuoi</a:t>
            </a:r>
            <a:r>
              <a:rPr lang="it-IT" dirty="0" smtClean="0"/>
              <a:t>; sia che tu taccia, taci per amore; sia che tu parli, parla per amore; sia che tu corregga, correggi per amore; sia che perdoni, perdona per amore; sia in te la radice dell’amore, poiché da questa radice non può procedere se non il bene”</a:t>
            </a:r>
          </a:p>
          <a:p>
            <a:pPr algn="r">
              <a:buNone/>
            </a:pPr>
            <a:r>
              <a:rPr lang="it-IT" sz="1800" dirty="0" smtClean="0"/>
              <a:t>                       AGOSTINO, </a:t>
            </a:r>
            <a:r>
              <a:rPr lang="it-IT" sz="1800" i="1" dirty="0" smtClean="0"/>
              <a:t>Commento alla prima lettera di San Giovanni,Omelia</a:t>
            </a:r>
            <a:r>
              <a:rPr lang="it-IT" sz="1800" dirty="0" smtClean="0"/>
              <a:t> 7, 8</a:t>
            </a:r>
            <a:r>
              <a:rPr lang="it-IT" sz="2000" dirty="0" smtClean="0"/>
              <a:t>. </a:t>
            </a:r>
          </a:p>
          <a:p>
            <a:endParaRPr lang="it-IT" dirty="0" smtClean="0"/>
          </a:p>
          <a:p>
            <a:pPr>
              <a:buNone/>
            </a:pPr>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Giustizia e legge in Agostino</a:t>
            </a:r>
            <a:endParaRPr lang="it-IT" dirty="0"/>
          </a:p>
        </p:txBody>
      </p:sp>
      <p:sp>
        <p:nvSpPr>
          <p:cNvPr id="3" name="Segnaposto contenuto 2"/>
          <p:cNvSpPr>
            <a:spLocks noGrp="1"/>
          </p:cNvSpPr>
          <p:nvPr>
            <p:ph idx="1"/>
          </p:nvPr>
        </p:nvSpPr>
        <p:spPr>
          <a:xfrm>
            <a:off x="467544" y="1284784"/>
            <a:ext cx="8229600" cy="5573216"/>
          </a:xfrm>
        </p:spPr>
        <p:txBody>
          <a:bodyPr>
            <a:normAutofit fontScale="92500" lnSpcReduction="10000"/>
          </a:bodyPr>
          <a:lstStyle/>
          <a:p>
            <a:pPr>
              <a:buNone/>
            </a:pPr>
            <a:r>
              <a:rPr lang="it-IT" sz="3700" dirty="0" smtClean="0"/>
              <a:t>   </a:t>
            </a:r>
            <a:r>
              <a:rPr lang="it-IT" sz="1800" b="1" dirty="0" smtClean="0"/>
              <a:t>“</a:t>
            </a:r>
            <a:r>
              <a:rPr lang="it-IT" sz="1800" dirty="0" smtClean="0"/>
              <a:t>Perciò, quando il prefetto di Roma ricevette da Milano la richiesta per quella città di un maestro di retorica, con l’offerta anche del viaggio con mezzi di trasporto pubblici, proprio io brigai e proprio per il tramite di quegli ubriachi da favole </a:t>
            </a:r>
            <a:r>
              <a:rPr lang="it-IT" sz="1800" dirty="0" err="1" smtClean="0"/>
              <a:t>manichee</a:t>
            </a:r>
            <a:r>
              <a:rPr lang="it-IT" sz="1800" dirty="0" smtClean="0"/>
              <a:t>, da cui la partenza mi avrebbe liberato a nostra insaputa, perché, dopo avermi saggiato in una prova di dizione, il prefetto del tempo, </a:t>
            </a:r>
            <a:r>
              <a:rPr lang="it-IT" sz="1800" dirty="0" err="1" smtClean="0"/>
              <a:t>Simmaco</a:t>
            </a:r>
            <a:r>
              <a:rPr lang="it-IT" sz="1800" dirty="0" smtClean="0"/>
              <a:t>, m’inviasse a Milano. Qui incontrai il vescovo Ambrogio, noto a tutto il mondo come uno dei migliori, e tuo devoto servitore. In quel tempo la sua eloquenza dispensava strenuamente al popolo la sostanza del tuo frumento, la letizia del tuo olio e la sobria ebbrezza del tuo vino. </a:t>
            </a:r>
            <a:r>
              <a:rPr lang="it-IT" sz="1800" dirty="0" smtClean="0">
                <a:solidFill>
                  <a:srgbClr val="FF0000"/>
                </a:solidFill>
              </a:rPr>
              <a:t>A lui ero guidato inconsapevole da te, per essere da lui guidato consapevole a te. </a:t>
            </a:r>
            <a:r>
              <a:rPr lang="it-IT" sz="1800" dirty="0" smtClean="0"/>
              <a:t>Quell’</a:t>
            </a:r>
            <a:r>
              <a:rPr lang="it-IT" sz="1800" i="1" dirty="0" smtClean="0"/>
              <a:t>uomo</a:t>
            </a:r>
            <a:r>
              <a:rPr lang="it-IT" sz="1800" dirty="0" smtClean="0"/>
              <a:t> </a:t>
            </a:r>
            <a:r>
              <a:rPr lang="it-IT" sz="1800" i="1" dirty="0" smtClean="0"/>
              <a:t>di Dio</a:t>
            </a:r>
            <a:r>
              <a:rPr lang="it-IT" sz="1800" dirty="0" smtClean="0"/>
              <a:t> mi accolse come un padre e gradì il mio pellegrinaggio proprio come un vescovo. Io pure presi subito ad amarlo, dapprima però non certo come maestro di verità, poiché non avevo nessuna speranza di trovarla dentro la tua Chiesa, bensì come persona che mi mostrava benevolenza. Frequentavo assiduamente le sue istruzioni pubbliche, non però mosso dalla giusta intenzione: volevo piuttosto sincerarmi se la sua eloquenza meritava la fama di cui godeva, ovvero ne era superiore o inferiore. Stavo attento, sospeso alle sue parole, ma non m'interessavo al contenuto, anzi lo disdegnavo. La soavità della sua parola m'incantava. Era più dotta, ma meno gioviale e carezzevole di quella di Fausto quanto alla forma; quanto alla sostanza però, nessun paragone era possibile: l'uno si sviava nei tranelli manichei, l'altro mostrava la salvezza nel modo più salutare. </a:t>
            </a:r>
            <a:r>
              <a:rPr lang="it-IT" sz="1800" dirty="0" smtClean="0">
                <a:solidFill>
                  <a:srgbClr val="FF0000"/>
                </a:solidFill>
              </a:rPr>
              <a:t>Ma </a:t>
            </a:r>
            <a:r>
              <a:rPr lang="it-IT" sz="1800" i="1" dirty="0" smtClean="0">
                <a:solidFill>
                  <a:srgbClr val="FF0000"/>
                </a:solidFill>
              </a:rPr>
              <a:t>la salvezza è</a:t>
            </a:r>
            <a:r>
              <a:rPr lang="it-IT" sz="1800" dirty="0" smtClean="0">
                <a:solidFill>
                  <a:srgbClr val="FF0000"/>
                </a:solidFill>
              </a:rPr>
              <a:t> </a:t>
            </a:r>
            <a:r>
              <a:rPr lang="it-IT" sz="1800" i="1" dirty="0" smtClean="0">
                <a:solidFill>
                  <a:srgbClr val="FF0000"/>
                </a:solidFill>
              </a:rPr>
              <a:t>lontana dai peccatori</a:t>
            </a:r>
            <a:r>
              <a:rPr lang="it-IT" sz="1800" dirty="0" smtClean="0">
                <a:solidFill>
                  <a:srgbClr val="FF0000"/>
                </a:solidFill>
              </a:rPr>
              <a:t>,</a:t>
            </a:r>
            <a:r>
              <a:rPr lang="it-IT" sz="1800" i="1" dirty="0" smtClean="0">
                <a:solidFill>
                  <a:srgbClr val="FF0000"/>
                </a:solidFill>
              </a:rPr>
              <a:t> </a:t>
            </a:r>
            <a:r>
              <a:rPr lang="it-IT" sz="1800" dirty="0" smtClean="0">
                <a:solidFill>
                  <a:srgbClr val="FF0000"/>
                </a:solidFill>
              </a:rPr>
              <a:t>quale io ero allora là presente. Eppure mi avvicinavo ad essa sensibilmente e a mia insaputa.</a:t>
            </a:r>
          </a:p>
          <a:p>
            <a:pPr lvl="0"/>
            <a:endParaRPr lang="it-IT" sz="3700" dirty="0" smtClean="0"/>
          </a:p>
          <a:p>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Giustizia e legge in Agostino</a:t>
            </a:r>
            <a:endParaRPr lang="it-IT" dirty="0"/>
          </a:p>
        </p:txBody>
      </p:sp>
      <p:sp>
        <p:nvSpPr>
          <p:cNvPr id="3" name="Segnaposto contenuto 2"/>
          <p:cNvSpPr>
            <a:spLocks noGrp="1"/>
          </p:cNvSpPr>
          <p:nvPr>
            <p:ph idx="1"/>
          </p:nvPr>
        </p:nvSpPr>
        <p:spPr>
          <a:xfrm>
            <a:off x="457200" y="1600200"/>
            <a:ext cx="8229600" cy="5257800"/>
          </a:xfrm>
        </p:spPr>
        <p:txBody>
          <a:bodyPr>
            <a:normAutofit lnSpcReduction="10000"/>
          </a:bodyPr>
          <a:lstStyle/>
          <a:p>
            <a:pPr>
              <a:buNone/>
            </a:pPr>
            <a:r>
              <a:rPr lang="it-IT" sz="1800" dirty="0" smtClean="0"/>
              <a:t>      Non badavo dunque a imparare i temi, ma solo ad ascoltare i modi della sua predicazione. Sfiduciato ormai che all’uomo si aprisse la via per giungere a te, conservavo questo futile interesse. Pure, insieme alle parole, da cui ero attratto, giungevano al mio spirito anche gli argomenti, per cui ero distratto. Non potevo separare gli uni dalle altre, e mentre aprivo il cuore ad accogliere la sua predicazione feconda, vi entrava insieme la verità che predicava, sia pure per gradi. Dapprima, incominciai a rendermi conto ormai che anche le sue tesi erano difendibili, e ormai mi convinsi che non era temerario sostenere la fede cattolica, benché fino ad allora fossi stato persuaso che nessun argomento si potesse opporre agli attacchi dei manichei. Ciò avvenne soprattutto </a:t>
            </a:r>
            <a:r>
              <a:rPr lang="it-IT" sz="1800" dirty="0" err="1" smtClean="0"/>
              <a:t>dopoché</a:t>
            </a:r>
            <a:r>
              <a:rPr lang="it-IT" sz="1800" dirty="0" smtClean="0"/>
              <a:t> </a:t>
            </a:r>
            <a:r>
              <a:rPr lang="it-IT" sz="1800" dirty="0" smtClean="0">
                <a:solidFill>
                  <a:srgbClr val="FF0000"/>
                </a:solidFill>
              </a:rPr>
              <a:t>udii risolvere via via molti grovigli dell’Antico Testamento, che, presi alla lettera, erano esiziali per me.</a:t>
            </a:r>
            <a:r>
              <a:rPr lang="it-IT" sz="1800" dirty="0" smtClean="0"/>
              <a:t> L’esposizione dunque di numerosi passaggi della Sacra Scrittura secondo il significato spirituale mi mosse ben presto a biasimare almeno la mia sfiducia, per cui avevo creduto del tutto impossibile resistere a chi esecrava e derideva la Legge e i Profeti. Non per questo tuttavia mi sentivo ancora costretto a seguire da un lato la fede cattolica, che poteva essa pure disporre di dotti sostenitori, capaci di confutare le obiezioni con parola eloquente e argomenti rigorosi; a condannare dall'altro il sistema che seguivo, per essere i due partiti pari nella difesa</a:t>
            </a:r>
            <a:r>
              <a:rPr lang="it-IT" sz="1800" dirty="0" smtClean="0">
                <a:solidFill>
                  <a:srgbClr val="FF0000"/>
                </a:solidFill>
              </a:rPr>
              <a:t>. Ossia la fede cattolica non mi appariva vinta, ma non si mostrava ancora vincitrice</a:t>
            </a:r>
            <a:r>
              <a:rPr lang="it-IT" sz="1800" dirty="0" smtClean="0"/>
              <a:t>.</a:t>
            </a:r>
          </a:p>
          <a:p>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Giustizia e legge in Agostino</a:t>
            </a:r>
            <a:endParaRPr lang="it-IT" dirty="0"/>
          </a:p>
        </p:txBody>
      </p:sp>
      <p:sp>
        <p:nvSpPr>
          <p:cNvPr id="3" name="Segnaposto contenuto 2"/>
          <p:cNvSpPr>
            <a:spLocks noGrp="1"/>
          </p:cNvSpPr>
          <p:nvPr>
            <p:ph idx="1"/>
          </p:nvPr>
        </p:nvSpPr>
        <p:spPr>
          <a:xfrm>
            <a:off x="457200" y="1600200"/>
            <a:ext cx="8229600" cy="5257800"/>
          </a:xfrm>
        </p:spPr>
        <p:txBody>
          <a:bodyPr>
            <a:normAutofit fontScale="47500" lnSpcReduction="20000"/>
          </a:bodyPr>
          <a:lstStyle/>
          <a:p>
            <a:pPr>
              <a:buNone/>
            </a:pPr>
            <a:r>
              <a:rPr lang="it-IT" dirty="0" smtClean="0"/>
              <a:t>       </a:t>
            </a:r>
            <a:r>
              <a:rPr lang="it-IT" sz="4200" dirty="0" smtClean="0"/>
              <a:t>Allora però tesi tutte le forze del mio spirito nella ricerca di un argomento inconfutabile, con cui dimostrare la falsità delle dottrine </a:t>
            </a:r>
            <a:r>
              <a:rPr lang="it-IT" sz="4200" dirty="0" err="1" smtClean="0"/>
              <a:t>manichee</a:t>
            </a:r>
            <a:r>
              <a:rPr lang="it-IT" sz="4200" dirty="0" smtClean="0"/>
              <a:t>. Se solo avessi potuto pensare a una sostanza spirituale, tutte le loro macchinose costruzioni si sarebbero istantaneamente sfasciate e dileguate dalla mia mente. Ma non riuscivo. Riguardo alla struttura del mondo, tuttavia, e all'intera natura soggetta ai nostri sensi fisici, le mie considerazioni e i miei raffronti mi persuasero sempre meglio che </a:t>
            </a:r>
            <a:r>
              <a:rPr lang="it-IT" sz="4200" dirty="0" smtClean="0">
                <a:solidFill>
                  <a:srgbClr val="FF0000"/>
                </a:solidFill>
              </a:rPr>
              <a:t>le teorie della maggioranza dei filosofi erano molto più attendibili</a:t>
            </a:r>
            <a:r>
              <a:rPr lang="it-IT" sz="4200" dirty="0" smtClean="0"/>
              <a:t>. Nel mio dubitare di tutto, secondo il costume degli accademici quale è immaginato comunemente, e nel fluttuare fra tutte le dottrine, risolsi di abbandonare davvero i manichei. Giudicai che proprio in quella fase d'incertezza non dovessi rimanere in una setta che ormai ponevo più in basso di parecchi filosofi, sebbene poi mi rifiutassi assolutamente di affidare alle loro cure la debolezza della mia anima, poiché ignoravano il nome di Cristo</a:t>
            </a:r>
            <a:r>
              <a:rPr lang="it-IT" sz="4200" dirty="0" smtClean="0">
                <a:solidFill>
                  <a:srgbClr val="FF0000"/>
                </a:solidFill>
              </a:rPr>
              <a:t>. Decisi dunque di rimanere come catecumeno nella Chiesa cattolica</a:t>
            </a:r>
            <a:r>
              <a:rPr lang="it-IT" sz="4200" dirty="0" smtClean="0"/>
              <a:t>, raccomandatami dai miei genitori, in attesa che si accendesse una luce di certezza, su cui dirigere la mia rotta”</a:t>
            </a:r>
          </a:p>
          <a:p>
            <a:pPr algn="r">
              <a:buNone/>
            </a:pPr>
            <a:endParaRPr lang="it-IT" dirty="0" smtClean="0"/>
          </a:p>
          <a:p>
            <a:pPr algn="r">
              <a:buNone/>
            </a:pPr>
            <a:r>
              <a:rPr lang="it-IT" dirty="0" smtClean="0"/>
              <a:t>AGOSTINO, </a:t>
            </a:r>
            <a:r>
              <a:rPr lang="it-IT" i="1" dirty="0" err="1" smtClean="0"/>
              <a:t>Confessiones</a:t>
            </a:r>
            <a:r>
              <a:rPr lang="it-IT" dirty="0" smtClean="0"/>
              <a:t> V, 13, 23 - 14, 25 (</a:t>
            </a:r>
            <a:r>
              <a:rPr lang="it-IT" b="1" dirty="0" smtClean="0"/>
              <a:t>La stella polare</a:t>
            </a:r>
            <a:r>
              <a:rPr lang="it-IT" dirty="0" smtClean="0"/>
              <a:t> </a:t>
            </a:r>
            <a:r>
              <a:rPr lang="it-IT" b="1" dirty="0" smtClean="0"/>
              <a:t>dell’umano</a:t>
            </a:r>
            <a:r>
              <a:rPr lang="it-IT" dirty="0" smtClean="0"/>
              <a:t>)</a:t>
            </a:r>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Sant’Agostino </a:t>
            </a:r>
            <a:endParaRPr lang="it-IT" dirty="0"/>
          </a:p>
        </p:txBody>
      </p:sp>
      <p:sp>
        <p:nvSpPr>
          <p:cNvPr id="3" name="Segnaposto contenuto 2"/>
          <p:cNvSpPr>
            <a:spLocks noGrp="1"/>
          </p:cNvSpPr>
          <p:nvPr>
            <p:ph idx="1"/>
          </p:nvPr>
        </p:nvSpPr>
        <p:spPr>
          <a:xfrm>
            <a:off x="467544" y="1556792"/>
            <a:ext cx="8229600" cy="4525963"/>
          </a:xfrm>
        </p:spPr>
        <p:txBody>
          <a:bodyPr>
            <a:normAutofit/>
          </a:bodyPr>
          <a:lstStyle/>
          <a:p>
            <a:pPr>
              <a:buNone/>
            </a:pPr>
            <a:endParaRPr lang="it-IT" dirty="0" smtClean="0">
              <a:hlinkClick r:id="rId2"/>
            </a:endParaRPr>
          </a:p>
          <a:p>
            <a:pPr algn="ctr">
              <a:buNone/>
            </a:pPr>
            <a:r>
              <a:rPr lang="it-IT" dirty="0" smtClean="0"/>
              <a:t>Sant'Agostino - L'amore è tutto</a:t>
            </a:r>
            <a:endParaRPr lang="it-IT" dirty="0" smtClean="0">
              <a:hlinkClick r:id="rId2"/>
            </a:endParaRPr>
          </a:p>
          <a:p>
            <a:pPr algn="ctr">
              <a:buNone/>
            </a:pPr>
            <a:r>
              <a:rPr lang="it-IT" dirty="0" smtClean="0">
                <a:hlinkClick r:id="rId2"/>
              </a:rPr>
              <a:t>https://youtu.be/_J5YpqG-Jt8?t=21</a:t>
            </a:r>
            <a:endParaRPr lang="it-IT" dirty="0" smtClean="0"/>
          </a:p>
          <a:p>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Misericordia: </a:t>
            </a:r>
            <a:br>
              <a:rPr lang="it-IT" b="1" dirty="0" smtClean="0"/>
            </a:br>
            <a:r>
              <a:rPr lang="it-IT" b="1" dirty="0" smtClean="0"/>
              <a:t>il cuore dell’esperienza cristiana </a:t>
            </a:r>
            <a:endParaRPr lang="it-IT" b="1" dirty="0"/>
          </a:p>
        </p:txBody>
      </p:sp>
      <p:sp>
        <p:nvSpPr>
          <p:cNvPr id="3" name="Segnaposto contenuto 2"/>
          <p:cNvSpPr>
            <a:spLocks noGrp="1"/>
          </p:cNvSpPr>
          <p:nvPr>
            <p:ph idx="1"/>
          </p:nvPr>
        </p:nvSpPr>
        <p:spPr/>
        <p:txBody>
          <a:bodyPr>
            <a:normAutofit fontScale="70000" lnSpcReduction="20000"/>
          </a:bodyPr>
          <a:lstStyle/>
          <a:p>
            <a:pPr lvl="0"/>
            <a:r>
              <a:rPr lang="it-IT" dirty="0" smtClean="0"/>
              <a:t>“Se egli non condivide il nostro peso, ne restiamo schiacciati; se egli non porta noi, finiamo per morire. Nel momento in cui mi dà timore l’essere per voi, mi consola il fatto di essere con voi. </a:t>
            </a:r>
            <a:r>
              <a:rPr lang="it-IT" b="1" dirty="0" smtClean="0">
                <a:solidFill>
                  <a:srgbClr val="FF0000"/>
                </a:solidFill>
              </a:rPr>
              <a:t>Per voi infatti sono vescovo, con voi sono cristiano</a:t>
            </a:r>
            <a:r>
              <a:rPr lang="it-IT" dirty="0" smtClean="0">
                <a:solidFill>
                  <a:srgbClr val="FF0000"/>
                </a:solidFill>
              </a:rPr>
              <a:t>.</a:t>
            </a:r>
            <a:r>
              <a:rPr lang="it-IT" dirty="0" smtClean="0"/>
              <a:t> Quel nome è segno dell’incarico ricevuto, questo della grazia; quello è occasione di pericolo, questo di salvezza. Infine, quasi trovandoci in alto mare, siamo sballottati dalla tempesta di quell’attività: ma ricordandoci che siamo stati redenti dal sangue di lui, con la serenità di questo pensiero, entriamo nel porto della sicurezza; e, </a:t>
            </a:r>
            <a:r>
              <a:rPr lang="it-IT" b="1" dirty="0" smtClean="0">
                <a:solidFill>
                  <a:srgbClr val="FF0000"/>
                </a:solidFill>
              </a:rPr>
              <a:t>nella grazia che ci è comune, troviamo riposo dall’affaticarci in questo personale ufficio</a:t>
            </a:r>
            <a:r>
              <a:rPr lang="it-IT" dirty="0" smtClean="0">
                <a:solidFill>
                  <a:srgbClr val="FF0000"/>
                </a:solidFill>
              </a:rPr>
              <a:t>.</a:t>
            </a:r>
            <a:r>
              <a:rPr lang="it-IT" dirty="0" smtClean="0"/>
              <a:t> Pertanto, se mi compiaccio di essere stato riscattato con voi più del fatto di essere a voi preposto, allora, secondo il comando del Signore, sarò più efficacemente vostro servo, per non essere ingrato quanto al prezzo per cui ho meritato di essere servo con voi”</a:t>
            </a:r>
            <a:r>
              <a:rPr lang="it-IT" baseline="30000" dirty="0" smtClean="0"/>
              <a:t> </a:t>
            </a:r>
            <a:endParaRPr lang="it-IT" dirty="0" smtClean="0"/>
          </a:p>
          <a:p>
            <a:pPr algn="r">
              <a:buNone/>
            </a:pPr>
            <a:r>
              <a:rPr lang="it-IT" dirty="0" smtClean="0"/>
              <a:t>AGOSTINO,  </a:t>
            </a:r>
            <a:r>
              <a:rPr lang="it-IT" i="1" dirty="0" err="1" smtClean="0"/>
              <a:t>sermo</a:t>
            </a:r>
            <a:r>
              <a:rPr lang="it-IT" dirty="0" smtClean="0"/>
              <a:t> 340, 1. </a:t>
            </a:r>
          </a:p>
          <a:p>
            <a:endParaRPr lang="it-IT"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843</TotalTime>
  <Words>4039</Words>
  <Application>Microsoft Office PowerPoint</Application>
  <PresentationFormat>Presentazione su schermo (4:3)</PresentationFormat>
  <Paragraphs>147</Paragraphs>
  <Slides>29</Slides>
  <Notes>1</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29</vt:i4>
      </vt:variant>
    </vt:vector>
  </HeadingPairs>
  <TitlesOfParts>
    <vt:vector size="31" baseType="lpstr">
      <vt:lpstr>Tema di Office</vt:lpstr>
      <vt:lpstr>Documento</vt:lpstr>
      <vt:lpstr>Pietro e Paolo, Ambrogio ed Agostino Due carismi diversi, una grande relazione</vt:lpstr>
      <vt:lpstr>Nella letteratura</vt:lpstr>
      <vt:lpstr>I santi Pietro e Paolo  festeggiati in un sol giorno</vt:lpstr>
      <vt:lpstr>I santi Pietro e Paolo  festeggiati in un sol giorno</vt:lpstr>
      <vt:lpstr>I santi Pietro e Paolo  festeggiati in un sol giorno</vt:lpstr>
      <vt:lpstr>I santi Pietro e Paolo  festeggiati in un sol giorno</vt:lpstr>
      <vt:lpstr>I santi Pietro e Paolo  festeggiati in un sol giorno</vt:lpstr>
      <vt:lpstr>Giustizia e Legge  nel primo cristianesimo</vt:lpstr>
      <vt:lpstr>Giustizia e Legge  nel primo cristianesimo</vt:lpstr>
      <vt:lpstr> Le domande da cui partire </vt:lpstr>
      <vt:lpstr>Pietro da dove viene la legge nuova?</vt:lpstr>
      <vt:lpstr>Piangono coloro che Gesù guarda </vt:lpstr>
      <vt:lpstr>La nuova legge di Paolo </vt:lpstr>
      <vt:lpstr> Filippesi  3 </vt:lpstr>
      <vt:lpstr>Efesini 1,3 </vt:lpstr>
      <vt:lpstr>Galati 3,28 </vt:lpstr>
      <vt:lpstr>Romani 5,6-8</vt:lpstr>
      <vt:lpstr>Legge e giustizia in Ambrogio</vt:lpstr>
      <vt:lpstr>“La lotta per le Basiliche"</vt:lpstr>
      <vt:lpstr>Il giudizio di Ambrogio  sull'imperatore Teodosio</vt:lpstr>
      <vt:lpstr>Non temere la carne </vt:lpstr>
      <vt:lpstr>LA MISERICORDIA COME CRITERIO PER LA VITA PUBBLICA E GRATIA SOCIETATIS </vt:lpstr>
      <vt:lpstr> LA MISERICORDIA COME CRITERIO PER LA VITA PUBBLICA E GRATIA SOCIETATIS  </vt:lpstr>
      <vt:lpstr>Giustizia e legge in Agostino</vt:lpstr>
      <vt:lpstr>Giustizia e legge in Agostino</vt:lpstr>
      <vt:lpstr>Giustizia e legge in Agostino</vt:lpstr>
      <vt:lpstr>Giustizia e legge in Agostino</vt:lpstr>
      <vt:lpstr>Sant’Agostino </vt:lpstr>
      <vt:lpstr>Misericordia:  il cuore dell’esperienza cristiana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Pietro e Paolo, Ambrogio ed Agostino Due carismi diversi, una grande relazione</dc:title>
  <dc:creator>Federico Montanaro</dc:creator>
  <cp:lastModifiedBy>Federico Montanaro</cp:lastModifiedBy>
  <cp:revision>63</cp:revision>
  <dcterms:created xsi:type="dcterms:W3CDTF">2018-02-28T19:38:27Z</dcterms:created>
  <dcterms:modified xsi:type="dcterms:W3CDTF">2018-03-01T14:28:54Z</dcterms:modified>
</cp:coreProperties>
</file>