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91"/>
  </p:notesMasterIdLst>
  <p:sldIdLst>
    <p:sldId id="287" r:id="rId3"/>
    <p:sldId id="576" r:id="rId4"/>
    <p:sldId id="581" r:id="rId5"/>
    <p:sldId id="392" r:id="rId6"/>
    <p:sldId id="436" r:id="rId7"/>
    <p:sldId id="393" r:id="rId8"/>
    <p:sldId id="395" r:id="rId9"/>
    <p:sldId id="396" r:id="rId10"/>
    <p:sldId id="394" r:id="rId11"/>
    <p:sldId id="397" r:id="rId12"/>
    <p:sldId id="398" r:id="rId13"/>
    <p:sldId id="357" r:id="rId14"/>
    <p:sldId id="353" r:id="rId15"/>
    <p:sldId id="354" r:id="rId16"/>
    <p:sldId id="355" r:id="rId17"/>
    <p:sldId id="356" r:id="rId18"/>
    <p:sldId id="256" r:id="rId19"/>
    <p:sldId id="264" r:id="rId20"/>
    <p:sldId id="266" r:id="rId21"/>
    <p:sldId id="263" r:id="rId22"/>
    <p:sldId id="271" r:id="rId23"/>
    <p:sldId id="288" r:id="rId24"/>
    <p:sldId id="290" r:id="rId25"/>
    <p:sldId id="351" r:id="rId26"/>
    <p:sldId id="339" r:id="rId27"/>
    <p:sldId id="342" r:id="rId28"/>
    <p:sldId id="358" r:id="rId29"/>
    <p:sldId id="359" r:id="rId30"/>
    <p:sldId id="399" r:id="rId31"/>
    <p:sldId id="401" r:id="rId32"/>
    <p:sldId id="400" r:id="rId33"/>
    <p:sldId id="279" r:id="rId34"/>
    <p:sldId id="303" r:id="rId35"/>
    <p:sldId id="304" r:id="rId36"/>
    <p:sldId id="491" r:id="rId37"/>
    <p:sldId id="492" r:id="rId38"/>
    <p:sldId id="493" r:id="rId39"/>
    <p:sldId id="494" r:id="rId40"/>
    <p:sldId id="495" r:id="rId41"/>
    <p:sldId id="361" r:id="rId42"/>
    <p:sldId id="430" r:id="rId43"/>
    <p:sldId id="431" r:id="rId44"/>
    <p:sldId id="366" r:id="rId45"/>
    <p:sldId id="367" r:id="rId46"/>
    <p:sldId id="381" r:id="rId47"/>
    <p:sldId id="373" r:id="rId48"/>
    <p:sldId id="383" r:id="rId49"/>
    <p:sldId id="374" r:id="rId50"/>
    <p:sldId id="537" r:id="rId51"/>
    <p:sldId id="538" r:id="rId52"/>
    <p:sldId id="539" r:id="rId53"/>
    <p:sldId id="540" r:id="rId54"/>
    <p:sldId id="541" r:id="rId55"/>
    <p:sldId id="542" r:id="rId56"/>
    <p:sldId id="329" r:id="rId57"/>
    <p:sldId id="330" r:id="rId58"/>
    <p:sldId id="331" r:id="rId59"/>
    <p:sldId id="332" r:id="rId60"/>
    <p:sldId id="333" r:id="rId61"/>
    <p:sldId id="334" r:id="rId62"/>
    <p:sldId id="335" r:id="rId63"/>
    <p:sldId id="306" r:id="rId64"/>
    <p:sldId id="307" r:id="rId65"/>
    <p:sldId id="308" r:id="rId66"/>
    <p:sldId id="391" r:id="rId67"/>
    <p:sldId id="390" r:id="rId68"/>
    <p:sldId id="336" r:id="rId69"/>
    <p:sldId id="582" r:id="rId70"/>
    <p:sldId id="337" r:id="rId71"/>
    <p:sldId id="338" r:id="rId72"/>
    <p:sldId id="349" r:id="rId73"/>
    <p:sldId id="350" r:id="rId74"/>
    <p:sldId id="434" r:id="rId75"/>
    <p:sldId id="517" r:id="rId76"/>
    <p:sldId id="457" r:id="rId77"/>
    <p:sldId id="458" r:id="rId78"/>
    <p:sldId id="461" r:id="rId79"/>
    <p:sldId id="463" r:id="rId80"/>
    <p:sldId id="465" r:id="rId81"/>
    <p:sldId id="466" r:id="rId82"/>
    <p:sldId id="481" r:id="rId83"/>
    <p:sldId id="574" r:id="rId84"/>
    <p:sldId id="583" r:id="rId85"/>
    <p:sldId id="584" r:id="rId86"/>
    <p:sldId id="438" r:id="rId87"/>
    <p:sldId id="440" r:id="rId88"/>
    <p:sldId id="439" r:id="rId89"/>
    <p:sldId id="437" r:id="rId90"/>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13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it-IT"/>
          </a:p>
        </p:txBody>
      </p:sp>
      <p:sp>
        <p:nvSpPr>
          <p:cNvPr id="2253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it-IT"/>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it-IT"/>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75D9543-D87E-4600-B30F-D41A466A45B9}" type="slidenum">
              <a:rPr lang="it-IT"/>
              <a:pPr>
                <a:defRPr/>
              </a:pPr>
              <a:t>‹N›</a:t>
            </a:fld>
            <a:endParaRPr lang="it-IT"/>
          </a:p>
        </p:txBody>
      </p:sp>
    </p:spTree>
    <p:extLst>
      <p:ext uri="{BB962C8B-B14F-4D97-AF65-F5344CB8AC3E}">
        <p14:creationId xmlns:p14="http://schemas.microsoft.com/office/powerpoint/2010/main" val="2895621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3226DBE-C8FE-4E9B-A89F-0E3DBCBFF325}" type="slidenum">
              <a:rPr lang="it-IT"/>
              <a:pPr/>
              <a:t>26</a:t>
            </a:fld>
            <a:endParaRPr lang="it-IT"/>
          </a:p>
        </p:txBody>
      </p:sp>
      <p:sp>
        <p:nvSpPr>
          <p:cNvPr id="23554" name="Rectangle 7"/>
          <p:cNvSpPr txBox="1">
            <a:spLocks noGrp="1" noChangeArrowheads="1"/>
          </p:cNvSpPr>
          <p:nvPr/>
        </p:nvSpPr>
        <p:spPr bwMode="auto">
          <a:xfrm>
            <a:off x="3890963" y="8720138"/>
            <a:ext cx="29733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1170EBDF-6D32-4A14-B840-D1BEADE5B37F}" type="slidenum">
              <a:rPr lang="it-IT" sz="1200">
                <a:latin typeface="Times New Roman" charset="0"/>
              </a:rPr>
              <a:pPr algn="r"/>
              <a:t>26</a:t>
            </a:fld>
            <a:endParaRPr lang="it-IT" sz="1200">
              <a:latin typeface="Times New Roman" charset="0"/>
            </a:endParaRPr>
          </a:p>
        </p:txBody>
      </p:sp>
      <p:sp>
        <p:nvSpPr>
          <p:cNvPr id="23555" name="Rectangle 2"/>
          <p:cNvSpPr>
            <a:spLocks noGrp="1" noRot="1" noChangeAspect="1" noChangeArrowheads="1" noTextEdit="1"/>
          </p:cNvSpPr>
          <p:nvPr>
            <p:ph type="sldImg"/>
          </p:nvPr>
        </p:nvSpPr>
        <p:spPr>
          <a:xfrm>
            <a:off x="1143000" y="714375"/>
            <a:ext cx="4576763" cy="3432175"/>
          </a:xfrm>
          <a:ln/>
        </p:spPr>
      </p:sp>
      <p:sp>
        <p:nvSpPr>
          <p:cNvPr id="23556" name="Rectangle 3"/>
          <p:cNvSpPr>
            <a:spLocks noGrp="1" noChangeArrowheads="1"/>
          </p:cNvSpPr>
          <p:nvPr>
            <p:ph type="body" idx="1"/>
          </p:nvPr>
        </p:nvSpPr>
        <p:spPr>
          <a:xfrm>
            <a:off x="914400" y="4360863"/>
            <a:ext cx="5035550" cy="4073525"/>
          </a:xfrm>
        </p:spPr>
        <p:txBody>
          <a:bodyPr/>
          <a:lstStyle/>
          <a:p>
            <a:r>
              <a:rPr lang="it-IT"/>
              <a:t>Lo stato vegetativo è una condizione clinica relativamente recente, per lo più conseguente ad uno stato di coma, caratterizzato da un ritorno alla vigilanza, testimoniato dall’ apertura degli occhi, ma  senza  segni che indichino una sicura attività cognitiva. Il balzo in avanti compiuto dalle terapie intensive negli anni ‘50  se da un lato ha permesso a un numero sempre maggiore di pazienti recuperi sino ad allora inattesi ed insperati, ha dall’altro prodotto questa condizione. Lo stato vegetativo è di fatto considerabile l’esito non voluto e non auspicato di un intervento sanitario sempre più precoce, efficace. </a:t>
            </a:r>
          </a:p>
          <a:p>
            <a:endParaRPr lang="it-IT"/>
          </a:p>
          <a:p>
            <a:endParaRPr lang="it-IT"/>
          </a:p>
        </p:txBody>
      </p:sp>
    </p:spTree>
    <p:extLst>
      <p:ext uri="{BB962C8B-B14F-4D97-AF65-F5344CB8AC3E}">
        <p14:creationId xmlns:p14="http://schemas.microsoft.com/office/powerpoint/2010/main" val="490793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pPr>
              <a:defRPr/>
            </a:pPr>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pPr>
              <a:defRPr/>
            </a:pPr>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pPr>
              <a:defRPr/>
            </a:pPr>
            <a:fld id="{23836D28-EE4D-4152-B414-5181E2D15CA4}" type="slidenum">
              <a:rPr lang="it-IT" smtClean="0"/>
              <a:pPr>
                <a:defRPr/>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4"/>
          </p:nvPr>
        </p:nvSpPr>
        <p:spPr/>
        <p:txBody>
          <a:bodyPr rtlCol="0"/>
          <a:lstStyle/>
          <a:p>
            <a:pPr>
              <a:defRPr/>
            </a:pPr>
            <a:endParaRPr lang="it-IT"/>
          </a:p>
        </p:txBody>
      </p:sp>
      <p:sp>
        <p:nvSpPr>
          <p:cNvPr id="9" name="Segnaposto numero diapositiva 8"/>
          <p:cNvSpPr>
            <a:spLocks noGrp="1"/>
          </p:cNvSpPr>
          <p:nvPr>
            <p:ph type="sldNum" sz="quarter" idx="15"/>
          </p:nvPr>
        </p:nvSpPr>
        <p:spPr/>
        <p:txBody>
          <a:bodyPr rtlCol="0"/>
          <a:lstStyle/>
          <a:p>
            <a:pPr>
              <a:defRPr/>
            </a:pPr>
            <a:fld id="{138DD0F2-714B-4D51-B3FA-F12230804DF9}" type="slidenum">
              <a:rPr lang="it-IT" smtClean="0"/>
              <a:pPr>
                <a:defRPr/>
              </a:pPr>
              <a:t>‹N›</a:t>
            </a:fld>
            <a:endParaRPr lang="it-IT"/>
          </a:p>
        </p:txBody>
      </p:sp>
      <p:sp>
        <p:nvSpPr>
          <p:cNvPr id="10" name="Segnaposto piè di pagina 9"/>
          <p:cNvSpPr>
            <a:spLocks noGrp="1"/>
          </p:cNvSpPr>
          <p:nvPr>
            <p:ph type="ftr" sz="quarter" idx="16"/>
          </p:nvPr>
        </p:nvSpPr>
        <p:spPr/>
        <p:txBody>
          <a:bodyPr rtlCol="0"/>
          <a:lstStyle/>
          <a:p>
            <a:pPr>
              <a:defRPr/>
            </a:pP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pPr>
              <a:defRPr/>
            </a:pPr>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pPr>
              <a:defRPr/>
            </a:pPr>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pPr>
              <a:defRPr/>
            </a:pPr>
            <a:fld id="{E9D086A0-8CE8-4ED6-A53D-273BAC53D9F9}"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3F50799D-4AB1-48C5-A43A-E72C961173CA}" type="slidenum">
              <a:rPr lang="it-IT" smtClean="0"/>
              <a:pPr>
                <a:defRPr/>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a:t>Fare clic per modificare lo stile del titolo</a:t>
            </a:r>
            <a:endParaRPr kumimoji="0" lang="en-US"/>
          </a:p>
        </p:txBody>
      </p:sp>
      <p:sp>
        <p:nvSpPr>
          <p:cNvPr id="7" name="Segnaposto data 6"/>
          <p:cNvSpPr>
            <a:spLocks noGrp="1"/>
          </p:cNvSpPr>
          <p:nvPr>
            <p:ph type="dt" sz="half" idx="10"/>
          </p:nvPr>
        </p:nvSpPr>
        <p:spPr/>
        <p:txBody>
          <a:bodyPr/>
          <a:lstStyle/>
          <a:p>
            <a:pPr>
              <a:defRPr/>
            </a:pPr>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EFC08ECE-7D90-41BE-BC71-EF06F774FB77}" type="slidenum">
              <a:rPr lang="it-IT" smtClean="0"/>
              <a:pPr>
                <a:defRPr/>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6" name="Segnaposto data 5"/>
          <p:cNvSpPr>
            <a:spLocks noGrp="1"/>
          </p:cNvSpPr>
          <p:nvPr>
            <p:ph type="dt" sz="half" idx="10"/>
          </p:nvPr>
        </p:nvSpPr>
        <p:spPr/>
        <p:txBody>
          <a:bodyPr rtlCol="0"/>
          <a:lstStyle/>
          <a:p>
            <a:pPr>
              <a:defRPr/>
            </a:pPr>
            <a:endParaRPr lang="it-IT"/>
          </a:p>
        </p:txBody>
      </p:sp>
      <p:sp>
        <p:nvSpPr>
          <p:cNvPr id="7" name="Segnaposto numero diapositiva 6"/>
          <p:cNvSpPr>
            <a:spLocks noGrp="1"/>
          </p:cNvSpPr>
          <p:nvPr>
            <p:ph type="sldNum" sz="quarter" idx="11"/>
          </p:nvPr>
        </p:nvSpPr>
        <p:spPr/>
        <p:txBody>
          <a:bodyPr rtlCol="0"/>
          <a:lstStyle/>
          <a:p>
            <a:pPr>
              <a:defRPr/>
            </a:pPr>
            <a:fld id="{A9DC0853-043F-44B3-A1DA-A86D321F04A8}" type="slidenum">
              <a:rPr lang="it-IT" smtClean="0"/>
              <a:pPr>
                <a:defRPr/>
              </a:pPr>
              <a:t>‹N›</a:t>
            </a:fld>
            <a:endParaRPr lang="it-IT"/>
          </a:p>
        </p:txBody>
      </p:sp>
      <p:sp>
        <p:nvSpPr>
          <p:cNvPr id="8" name="Segnaposto piè di pagina 7"/>
          <p:cNvSpPr>
            <a:spLocks noGrp="1"/>
          </p:cNvSpPr>
          <p:nvPr>
            <p:ph type="ftr" sz="quarter" idx="12"/>
          </p:nvPr>
        </p:nvSpPr>
        <p:spPr/>
        <p:txBody>
          <a:bodyPr rtlCol="0"/>
          <a:lstStyle/>
          <a:p>
            <a:pPr>
              <a:defRPr/>
            </a:pP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E4FF73BC-47D5-4D52-AD3B-7DF7E8D03A9D}" type="slidenum">
              <a:rPr lang="it-IT" smtClean="0"/>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1" name="Segnaposto data 20"/>
          <p:cNvSpPr>
            <a:spLocks noGrp="1"/>
          </p:cNvSpPr>
          <p:nvPr>
            <p:ph type="dt" sz="half" idx="14"/>
          </p:nvPr>
        </p:nvSpPr>
        <p:spPr/>
        <p:txBody>
          <a:bodyPr rtlCol="0"/>
          <a:lstStyle/>
          <a:p>
            <a:pPr>
              <a:defRPr/>
            </a:pPr>
            <a:endParaRPr lang="it-IT"/>
          </a:p>
        </p:txBody>
      </p:sp>
      <p:sp>
        <p:nvSpPr>
          <p:cNvPr id="22" name="Segnaposto numero diapositiva 21"/>
          <p:cNvSpPr>
            <a:spLocks noGrp="1"/>
          </p:cNvSpPr>
          <p:nvPr>
            <p:ph type="sldNum" sz="quarter" idx="15"/>
          </p:nvPr>
        </p:nvSpPr>
        <p:spPr/>
        <p:txBody>
          <a:bodyPr rtlCol="0"/>
          <a:lstStyle/>
          <a:p>
            <a:pPr>
              <a:defRPr/>
            </a:pPr>
            <a:fld id="{5E1CB72F-A9BC-4BB9-A42A-70246C9620D0}" type="slidenum">
              <a:rPr lang="it-IT" smtClean="0"/>
              <a:pPr>
                <a:defRPr/>
              </a:pPr>
              <a:t>‹N›</a:t>
            </a:fld>
            <a:endParaRPr lang="it-IT"/>
          </a:p>
        </p:txBody>
      </p:sp>
      <p:sp>
        <p:nvSpPr>
          <p:cNvPr id="23" name="Segnaposto piè di pagina 22"/>
          <p:cNvSpPr>
            <a:spLocks noGrp="1"/>
          </p:cNvSpPr>
          <p:nvPr>
            <p:ph type="ftr" sz="quarter" idx="16"/>
          </p:nvPr>
        </p:nvSpPr>
        <p:spPr/>
        <p:txBody>
          <a:bodyPr rtlCol="0"/>
          <a:lstStyle/>
          <a:p>
            <a:pPr>
              <a:defRPr/>
            </a:pPr>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pPr>
              <a:defRPr/>
            </a:pPr>
            <a:endParaRPr lang="it-IT"/>
          </a:p>
        </p:txBody>
      </p:sp>
      <p:sp>
        <p:nvSpPr>
          <p:cNvPr id="18" name="Segnaposto numero diapositiva 17"/>
          <p:cNvSpPr>
            <a:spLocks noGrp="1"/>
          </p:cNvSpPr>
          <p:nvPr>
            <p:ph type="sldNum" sz="quarter" idx="11"/>
          </p:nvPr>
        </p:nvSpPr>
        <p:spPr/>
        <p:txBody>
          <a:bodyPr rtlCol="0"/>
          <a:lstStyle/>
          <a:p>
            <a:pPr>
              <a:defRPr/>
            </a:pPr>
            <a:fld id="{319360A0-8FDF-4FCB-AB1A-EFED7B74F4D2}" type="slidenum">
              <a:rPr lang="it-IT" smtClean="0"/>
              <a:pPr>
                <a:defRPr/>
              </a:pPr>
              <a:t>‹N›</a:t>
            </a:fld>
            <a:endParaRPr lang="it-IT"/>
          </a:p>
        </p:txBody>
      </p:sp>
      <p:sp>
        <p:nvSpPr>
          <p:cNvPr id="21" name="Segnaposto piè di pagina 20"/>
          <p:cNvSpPr>
            <a:spLocks noGrp="1"/>
          </p:cNvSpPr>
          <p:nvPr>
            <p:ph type="ftr" sz="quarter" idx="12"/>
          </p:nvPr>
        </p:nvSpPr>
        <p:spPr/>
        <p:txBody>
          <a:bodyPr rtlCol="0"/>
          <a:lstStyle/>
          <a:p>
            <a:pPr>
              <a:defRPr/>
            </a:pPr>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F0EFCE56-7902-4A44-8F33-BA515EE94E65}" type="slidenum">
              <a:rPr lang="it-IT" smtClean="0"/>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E4721401-C0F6-4E32-867F-B1BEBBB58042}" type="slidenum">
              <a:rPr lang="it-IT" smtClean="0"/>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745D445-6D48-4561-ABA2-0C9685C404F4}"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125545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4A5E24-5B5E-4ABE-9886-998780DC4414}"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160101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150F8-8B3B-4EB5-A5D2-77B8FF03F065}"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350566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91FA28-00AF-4D8D-BD4E-8005A9E7535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207458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38005A5-F7B4-4A79-8923-16A9BA432AF0}"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645772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B7496B-B40C-449B-8450-669D2EECF8E2}"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297016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49974BF-D62D-492C-8584-2CA80031F23E}"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163245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F45EFC-989D-481E-A42C-6FF1E42E4BC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8221833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FB8018-8089-4273-BEA0-164B62CE1EF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961515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F1061C-AD82-4021-8B64-6064F0B73B8B}"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336422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C24678-A178-4356-81C9-DA1E4BA0ECF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688465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AC9C793E-ACC9-48C9-B839-7BB513A9860D}" type="slidenum">
              <a:rPr lang="it-IT" smtClean="0"/>
              <a:pPr>
                <a:defRPr/>
              </a:pPr>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a:defRPr>
            </a:lvl1pPr>
          </a:lstStyle>
          <a:p>
            <a:pPr eaLnBrk="0" hangingPunct="0">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a:defRPr>
            </a:lvl1pPr>
          </a:lstStyle>
          <a:p>
            <a:pPr eaLnBrk="0" hangingPunct="0">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a:defRPr>
            </a:lvl1pPr>
          </a:lstStyle>
          <a:p>
            <a:pPr eaLnBrk="0" hangingPunct="0">
              <a:defRPr/>
            </a:pPr>
            <a:fld id="{5D0D5C12-2D72-4B30-B954-4AB3584E6E97}" type="slidenum">
              <a:rPr lang="en-US">
                <a:solidFill>
                  <a:srgbClr val="000000"/>
                </a:solidFill>
              </a:rPr>
              <a:pPr eaLnBrk="0" hangingPunct="0">
                <a:defRPr/>
              </a:pPr>
              <a:t>‹N›</a:t>
            </a:fld>
            <a:endParaRPr lang="en-US">
              <a:solidFill>
                <a:srgbClr val="000000"/>
              </a:solidFill>
            </a:endParaRPr>
          </a:p>
        </p:txBody>
      </p:sp>
    </p:spTree>
    <p:extLst>
      <p:ext uri="{BB962C8B-B14F-4D97-AF65-F5344CB8AC3E}">
        <p14:creationId xmlns:p14="http://schemas.microsoft.com/office/powerpoint/2010/main" val="38276163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a:defRPr>
      </a:lvl2pPr>
      <a:lvl3pPr algn="ctr" rtl="0" eaLnBrk="0" fontAlgn="base" hangingPunct="0">
        <a:spcBef>
          <a:spcPct val="0"/>
        </a:spcBef>
        <a:spcAft>
          <a:spcPct val="0"/>
        </a:spcAft>
        <a:defRPr sz="4400">
          <a:solidFill>
            <a:schemeClr val="tx2"/>
          </a:solidFill>
          <a:latin typeface="Times New Roman"/>
        </a:defRPr>
      </a:lvl3pPr>
      <a:lvl4pPr algn="ctr" rtl="0" eaLnBrk="0" fontAlgn="base" hangingPunct="0">
        <a:spcBef>
          <a:spcPct val="0"/>
        </a:spcBef>
        <a:spcAft>
          <a:spcPct val="0"/>
        </a:spcAft>
        <a:defRPr sz="4400">
          <a:solidFill>
            <a:schemeClr val="tx2"/>
          </a:solidFill>
          <a:latin typeface="Times New Roman"/>
        </a:defRPr>
      </a:lvl4pPr>
      <a:lvl5pPr algn="ctr" rtl="0" eaLnBrk="0" fontAlgn="base" hangingPunct="0">
        <a:spcBef>
          <a:spcPct val="0"/>
        </a:spcBef>
        <a:spcAft>
          <a:spcPct val="0"/>
        </a:spcAft>
        <a:defRPr sz="4400">
          <a:solidFill>
            <a:schemeClr val="tx2"/>
          </a:solidFill>
          <a:latin typeface="Times New Roman"/>
        </a:defRPr>
      </a:lvl5pPr>
      <a:lvl6pPr marL="457200" algn="ctr" rtl="0" eaLnBrk="0" fontAlgn="base" hangingPunct="0">
        <a:spcBef>
          <a:spcPct val="0"/>
        </a:spcBef>
        <a:spcAft>
          <a:spcPct val="0"/>
        </a:spcAft>
        <a:defRPr sz="4400">
          <a:solidFill>
            <a:schemeClr val="tx2"/>
          </a:solidFill>
          <a:latin typeface="Times New Roman"/>
        </a:defRPr>
      </a:lvl6pPr>
      <a:lvl7pPr marL="914400" algn="ctr" rtl="0" eaLnBrk="0" fontAlgn="base" hangingPunct="0">
        <a:spcBef>
          <a:spcPct val="0"/>
        </a:spcBef>
        <a:spcAft>
          <a:spcPct val="0"/>
        </a:spcAft>
        <a:defRPr sz="4400">
          <a:solidFill>
            <a:schemeClr val="tx2"/>
          </a:solidFill>
          <a:latin typeface="Times New Roman"/>
        </a:defRPr>
      </a:lvl7pPr>
      <a:lvl8pPr marL="1371600" algn="ctr" rtl="0" eaLnBrk="0" fontAlgn="base" hangingPunct="0">
        <a:spcBef>
          <a:spcPct val="0"/>
        </a:spcBef>
        <a:spcAft>
          <a:spcPct val="0"/>
        </a:spcAft>
        <a:defRPr sz="4400">
          <a:solidFill>
            <a:schemeClr val="tx2"/>
          </a:solidFill>
          <a:latin typeface="Times New Roman"/>
        </a:defRPr>
      </a:lvl8pPr>
      <a:lvl9pPr marL="1828800" algn="ctr" rtl="0" eaLnBrk="0" fontAlgn="base" hangingPunct="0">
        <a:spcBef>
          <a:spcPct val="0"/>
        </a:spcBef>
        <a:spcAft>
          <a:spcPct val="0"/>
        </a:spcAft>
        <a:defRPr sz="4400">
          <a:solidFill>
            <a:schemeClr val="tx2"/>
          </a:solidFill>
          <a:latin typeface="Times New Roman"/>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835696" y="1564421"/>
            <a:ext cx="6984776" cy="2038378"/>
          </a:xfrm>
        </p:spPr>
        <p:txBody>
          <a:bodyPr>
            <a:noAutofit/>
          </a:bodyPr>
          <a:lstStyle/>
          <a:p>
            <a:r>
              <a:rPr lang="it-IT" sz="4000" dirty="0"/>
              <a:t>L’uomo riducibile al suo cervello? L’emergere della coscienza</a:t>
            </a:r>
          </a:p>
        </p:txBody>
      </p:sp>
      <p:sp>
        <p:nvSpPr>
          <p:cNvPr id="3" name="Sottotitolo 2"/>
          <p:cNvSpPr>
            <a:spLocks noGrp="1"/>
          </p:cNvSpPr>
          <p:nvPr>
            <p:ph type="subTitle" idx="1"/>
          </p:nvPr>
        </p:nvSpPr>
        <p:spPr/>
        <p:txBody>
          <a:bodyPr/>
          <a:lstStyle/>
          <a:p>
            <a:pPr algn="r"/>
            <a:r>
              <a:rPr lang="it-IT" dirty="0"/>
              <a:t>Mauro Ceroni, Università di Pavia</a:t>
            </a:r>
          </a:p>
        </p:txBody>
      </p:sp>
    </p:spTree>
    <p:extLst>
      <p:ext uri="{BB962C8B-B14F-4D97-AF65-F5344CB8AC3E}">
        <p14:creationId xmlns:p14="http://schemas.microsoft.com/office/powerpoint/2010/main" val="3352769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Affermazioni intelligenti?</a:t>
            </a:r>
          </a:p>
        </p:txBody>
      </p:sp>
      <p:sp>
        <p:nvSpPr>
          <p:cNvPr id="3" name="Segnaposto contenuto 2"/>
          <p:cNvSpPr>
            <a:spLocks noGrp="1"/>
          </p:cNvSpPr>
          <p:nvPr>
            <p:ph sz="quarter" idx="1"/>
          </p:nvPr>
        </p:nvSpPr>
        <p:spPr>
          <a:xfrm>
            <a:off x="452291" y="1988840"/>
            <a:ext cx="7467600" cy="3845024"/>
          </a:xfrm>
        </p:spPr>
        <p:txBody>
          <a:bodyPr/>
          <a:lstStyle/>
          <a:p>
            <a:r>
              <a:rPr lang="it-IT" dirty="0"/>
              <a:t>Per esempio Francis Crick si esprime in questo modo (Crick &amp; Koch, 1998): “Tu, le tue gioie e i tuoi dolori, le tue memorie e le tue ambizioni, la tua identità personale e il tuo libero arbitrio, non siete altro che l’attivazione di una vasta assemblea di cellule nervose e </a:t>
            </a:r>
            <a:r>
              <a:rPr lang="it-IT" u="sng" dirty="0"/>
              <a:t>delle molecole che le formano</a:t>
            </a:r>
            <a:r>
              <a:rPr lang="it-IT" dirty="0"/>
              <a:t>. Come l’Alice di Lewis Carroll potrebbe averlo espresso: “Tu non sei altro che un pacchetto di neuroni”.</a:t>
            </a:r>
          </a:p>
        </p:txBody>
      </p:sp>
    </p:spTree>
    <p:extLst>
      <p:ext uri="{BB962C8B-B14F-4D97-AF65-F5344CB8AC3E}">
        <p14:creationId xmlns:p14="http://schemas.microsoft.com/office/powerpoint/2010/main" val="2467603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64C65-FA9C-43A3-936B-9861C1F449B4}"/>
              </a:ext>
            </a:extLst>
          </p:cNvPr>
          <p:cNvSpPr>
            <a:spLocks noGrp="1"/>
          </p:cNvSpPr>
          <p:nvPr>
            <p:ph type="title"/>
          </p:nvPr>
        </p:nvSpPr>
        <p:spPr/>
        <p:txBody>
          <a:bodyPr/>
          <a:lstStyle/>
          <a:p>
            <a:r>
              <a:rPr lang="it-IT" dirty="0"/>
              <a:t>Da dove nasce questa posizione?</a:t>
            </a:r>
          </a:p>
        </p:txBody>
      </p:sp>
      <p:graphicFrame>
        <p:nvGraphicFramePr>
          <p:cNvPr id="4" name="Segnaposto contenuto 3">
            <a:extLst>
              <a:ext uri="{FF2B5EF4-FFF2-40B4-BE49-F238E27FC236}">
                <a16:creationId xmlns:a16="http://schemas.microsoft.com/office/drawing/2014/main" id="{5BCE8514-BB87-4E54-995A-4EBC6BE353C1}"/>
              </a:ext>
            </a:extLst>
          </p:cNvPr>
          <p:cNvGraphicFramePr>
            <a:graphicFrameLocks noGrp="1"/>
          </p:cNvGraphicFramePr>
          <p:nvPr>
            <p:ph sz="quarter" idx="1"/>
            <p:extLst>
              <p:ext uri="{D42A27DB-BD31-4B8C-83A1-F6EECF244321}">
                <p14:modId xmlns:p14="http://schemas.microsoft.com/office/powerpoint/2010/main" val="3064767313"/>
              </p:ext>
            </p:extLst>
          </p:nvPr>
        </p:nvGraphicFramePr>
        <p:xfrm>
          <a:off x="417605" y="1772816"/>
          <a:ext cx="7467600" cy="4104456"/>
        </p:xfrm>
        <a:graphic>
          <a:graphicData uri="http://schemas.openxmlformats.org/drawingml/2006/table">
            <a:tbl>
              <a:tblPr/>
              <a:tblGrid>
                <a:gridCol w="7467600">
                  <a:extLst>
                    <a:ext uri="{9D8B030D-6E8A-4147-A177-3AD203B41FA5}">
                      <a16:colId xmlns:a16="http://schemas.microsoft.com/office/drawing/2014/main" val="3276125594"/>
                    </a:ext>
                  </a:extLst>
                </a:gridCol>
              </a:tblGrid>
              <a:tr h="3635375">
                <a:tc>
                  <a:txBody>
                    <a:bodyPr/>
                    <a:lstStyle/>
                    <a:p>
                      <a:r>
                        <a:rPr lang="it-IT" sz="2000" dirty="0">
                          <a:effectLst/>
                        </a:rPr>
                        <a:t>«Possiamo considerare lo stato attuale dell'universo come l'effetto del suo passato e la causa del suo futuro. Un intelletto che ad un determinato istante dovesse conoscere tutte le forze che mettono in moto la natura, e tutte le posizioni di tutti gli oggetti di cui la natura è composta, se questo intelletto fosse inoltre sufficientemente ampio da sottoporre questi dati ad analisi, esso racchiuderebbe in un'unica formula i movimenti dei corpi più grandi dell'universo e quelli degli atomi più piccoli; per un tale intelletto nulla sarebbe incerto ed il futuro proprio come il passato sarebbe evidente davanti ai suoi occhi.»</a:t>
                      </a:r>
                    </a:p>
                  </a:txBody>
                  <a:tcPr anchor="ctr">
                    <a:lnL>
                      <a:noFill/>
                    </a:lnL>
                    <a:lnR>
                      <a:noFill/>
                    </a:lnR>
                    <a:lnT>
                      <a:noFill/>
                    </a:lnT>
                    <a:lnB>
                      <a:noFill/>
                    </a:lnB>
                    <a:solidFill>
                      <a:srgbClr val="FFFFFF"/>
                    </a:solidFill>
                  </a:tcPr>
                </a:tc>
                <a:extLst>
                  <a:ext uri="{0D108BD9-81ED-4DB2-BD59-A6C34878D82A}">
                    <a16:rowId xmlns:a16="http://schemas.microsoft.com/office/drawing/2014/main" val="3801660417"/>
                  </a:ext>
                </a:extLst>
              </a:tr>
              <a:tr h="469081">
                <a:tc>
                  <a:txBody>
                    <a:bodyPr/>
                    <a:lstStyle/>
                    <a:p>
                      <a:r>
                        <a:rPr lang="fr-FR" sz="2000" dirty="0">
                          <a:effectLst/>
                        </a:rPr>
                        <a:t>(</a:t>
                      </a:r>
                      <a:r>
                        <a:rPr lang="fr-FR" sz="2000" i="1" dirty="0">
                          <a:effectLst/>
                        </a:rPr>
                        <a:t>Essai philosophique sur les probabilités</a:t>
                      </a:r>
                      <a:r>
                        <a:rPr lang="fr-FR" sz="2000" dirty="0">
                          <a:effectLst/>
                        </a:rPr>
                        <a:t>, Laplace, 1814)</a:t>
                      </a:r>
                    </a:p>
                  </a:txBody>
                  <a:tcPr anchor="ctr">
                    <a:lnL>
                      <a:noFill/>
                    </a:lnL>
                    <a:lnR>
                      <a:noFill/>
                    </a:lnR>
                    <a:lnT>
                      <a:noFill/>
                    </a:lnT>
                    <a:lnB>
                      <a:noFill/>
                    </a:lnB>
                    <a:solidFill>
                      <a:srgbClr val="FFFFFF"/>
                    </a:solidFill>
                  </a:tcPr>
                </a:tc>
                <a:extLst>
                  <a:ext uri="{0D108BD9-81ED-4DB2-BD59-A6C34878D82A}">
                    <a16:rowId xmlns:a16="http://schemas.microsoft.com/office/drawing/2014/main" val="2513809388"/>
                  </a:ext>
                </a:extLst>
              </a:tr>
            </a:tbl>
          </a:graphicData>
        </a:graphic>
      </p:graphicFrame>
    </p:spTree>
    <p:extLst>
      <p:ext uri="{BB962C8B-B14F-4D97-AF65-F5344CB8AC3E}">
        <p14:creationId xmlns:p14="http://schemas.microsoft.com/office/powerpoint/2010/main" val="898365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Definizione dei termini: coscienza e cervello</a:t>
            </a:r>
            <a:endParaRPr lang="en-US" dirty="0"/>
          </a:p>
        </p:txBody>
      </p:sp>
      <p:sp>
        <p:nvSpPr>
          <p:cNvPr id="3" name="Segnaposto contenuto 2"/>
          <p:cNvSpPr>
            <a:spLocks noGrp="1"/>
          </p:cNvSpPr>
          <p:nvPr>
            <p:ph sz="quarter" idx="1"/>
          </p:nvPr>
        </p:nvSpPr>
        <p:spPr>
          <a:xfrm>
            <a:off x="457200" y="1988840"/>
            <a:ext cx="7467600" cy="4421088"/>
          </a:xfrm>
        </p:spPr>
        <p:txBody>
          <a:bodyPr>
            <a:normAutofit fontScale="92500" lnSpcReduction="10000"/>
          </a:bodyPr>
          <a:lstStyle/>
          <a:p>
            <a:r>
              <a:rPr lang="it-IT" sz="2800" dirty="0"/>
              <a:t>Come si può definire il termine coscienza? E’ immediatamente intuibile da tutti la difficoltà di rispondere compiutamente e chiaramente a questa domanda, non </a:t>
            </a:r>
            <a:r>
              <a:rPr lang="it-IT" sz="2800" dirty="0" err="1"/>
              <a:t>foss’altro</a:t>
            </a:r>
            <a:r>
              <a:rPr lang="it-IT" sz="2800" dirty="0"/>
              <a:t> per il fatto che la coscienza è inesorabilmente coinvolta in questo tentativo, nel tentativo di definire se stessa</a:t>
            </a:r>
          </a:p>
          <a:p>
            <a:r>
              <a:rPr lang="it-IT" sz="2800" dirty="0"/>
              <a:t>E’ invece facile definire cos’è il cervello: il cervello o emisferi cerebrali rappresenta una parte del contenuto della scatola cranica, del sistema nervoso centrale</a:t>
            </a:r>
            <a:endParaRPr lang="en-US" sz="2800" dirty="0"/>
          </a:p>
        </p:txBody>
      </p:sp>
    </p:spTree>
    <p:extLst>
      <p:ext uri="{BB962C8B-B14F-4D97-AF65-F5344CB8AC3E}">
        <p14:creationId xmlns:p14="http://schemas.microsoft.com/office/powerpoint/2010/main" val="3228561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US" dirty="0"/>
          </a:p>
        </p:txBody>
      </p:sp>
      <p:pic>
        <p:nvPicPr>
          <p:cNvPr id="4" name="Segnaposto contenuto 3" descr="http://www.mednat.org/cervello/cervello1.gif"/>
          <p:cNvPicPr>
            <a:picLocks noGrp="1"/>
          </p:cNvPicPr>
          <p:nvPr>
            <p:ph sz="quarter" idx="1"/>
          </p:nvPr>
        </p:nvPicPr>
        <p:blipFill>
          <a:blip r:embed="rId2" cstate="print"/>
          <a:srcRect/>
          <a:stretch>
            <a:fillRect/>
          </a:stretch>
        </p:blipFill>
        <p:spPr bwMode="auto">
          <a:xfrm>
            <a:off x="251520" y="116632"/>
            <a:ext cx="8424936" cy="6624736"/>
          </a:xfrm>
          <a:prstGeom prst="rect">
            <a:avLst/>
          </a:prstGeom>
          <a:noFill/>
          <a:ln w="9525">
            <a:noFill/>
            <a:miter lim="800000"/>
            <a:headEnd/>
            <a:tailEnd/>
          </a:ln>
        </p:spPr>
      </p:pic>
    </p:spTree>
    <p:extLst>
      <p:ext uri="{BB962C8B-B14F-4D97-AF65-F5344CB8AC3E}">
        <p14:creationId xmlns:p14="http://schemas.microsoft.com/office/powerpoint/2010/main" val="3420690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Definizione di Coscienza</a:t>
            </a:r>
            <a:endParaRPr lang="en-US" dirty="0"/>
          </a:p>
        </p:txBody>
      </p:sp>
      <p:sp>
        <p:nvSpPr>
          <p:cNvPr id="3" name="Segnaposto contenuto 2"/>
          <p:cNvSpPr>
            <a:spLocks noGrp="1"/>
          </p:cNvSpPr>
          <p:nvPr>
            <p:ph sz="quarter" idx="1"/>
          </p:nvPr>
        </p:nvSpPr>
        <p:spPr/>
        <p:txBody>
          <a:bodyPr>
            <a:normAutofit/>
          </a:bodyPr>
          <a:lstStyle/>
          <a:p>
            <a:r>
              <a:rPr lang="it-IT" dirty="0"/>
              <a:t>C’è comunque un’esperienza quotidiana che ci permette di cogliere un aspetto basilare della coscienza: il sonno. Il sonno, con l’eccezione per lo meno parziale del sogno, rappresenta un tempo di sospensione della coscienza. Durante il sonno ogni evidenza ci assicura che tutto continua ad esistere e a svolgersi, ma per noi è come se nulla accadesse. </a:t>
            </a:r>
            <a:r>
              <a:rPr lang="it-IT" b="1" dirty="0"/>
              <a:t>Pertanto la coscienza è quel fenomeno o capacità per cui noi stessi e le cose sono presenti a noi stessi, cioè noi siamo in grado di renderci conto di noi stessi e delle cose</a:t>
            </a:r>
            <a:endParaRPr lang="en-US" b="1" dirty="0"/>
          </a:p>
        </p:txBody>
      </p:sp>
    </p:spTree>
    <p:extLst>
      <p:ext uri="{BB962C8B-B14F-4D97-AF65-F5344CB8AC3E}">
        <p14:creationId xmlns:p14="http://schemas.microsoft.com/office/powerpoint/2010/main" val="2085486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mj-cs"/>
              </a:rPr>
              <a:t>Definizione di Coscienza</a:t>
            </a:r>
            <a:endParaRPr lang="en-US" dirty="0"/>
          </a:p>
        </p:txBody>
      </p:sp>
      <p:sp>
        <p:nvSpPr>
          <p:cNvPr id="3" name="Segnaposto contenuto 2"/>
          <p:cNvSpPr>
            <a:spLocks noGrp="1"/>
          </p:cNvSpPr>
          <p:nvPr>
            <p:ph sz="quarter" idx="1"/>
          </p:nvPr>
        </p:nvSpPr>
        <p:spPr/>
        <p:txBody>
          <a:bodyPr>
            <a:normAutofit/>
          </a:bodyPr>
          <a:lstStyle/>
          <a:p>
            <a:r>
              <a:rPr lang="it-IT" dirty="0"/>
              <a:t>In Neurologia questo aspetto della coscienza si chiama anche vigilanza o stato di vigilanza, appunto in quanto contrapposto al sonno, all’assenza di vigilanza, di veglia. Non vi sarà comunque sfuggito che anche in questo tentativo di definire la coscienza, almeno in questo aspetto, abbiamo fatto ricorso a parole simili: “rendersi conto di”, “essere presente a” sono comunque delle tautologie, cioè sono un modo di dire diverso che esprime la stessa cosa, lo stesso fenomeno; ma non è possibile fare in altro modo</a:t>
            </a:r>
            <a:endParaRPr lang="en-US" dirty="0"/>
          </a:p>
        </p:txBody>
      </p:sp>
    </p:spTree>
    <p:extLst>
      <p:ext uri="{BB962C8B-B14F-4D97-AF65-F5344CB8AC3E}">
        <p14:creationId xmlns:p14="http://schemas.microsoft.com/office/powerpoint/2010/main" val="49011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mj-cs"/>
              </a:rPr>
              <a:t>Definizione di Coscienza</a:t>
            </a:r>
            <a:endParaRPr lang="en-US" dirty="0"/>
          </a:p>
        </p:txBody>
      </p:sp>
      <p:sp>
        <p:nvSpPr>
          <p:cNvPr id="3" name="Segnaposto contenuto 2"/>
          <p:cNvSpPr>
            <a:spLocks noGrp="1"/>
          </p:cNvSpPr>
          <p:nvPr>
            <p:ph sz="quarter" idx="1"/>
          </p:nvPr>
        </p:nvSpPr>
        <p:spPr/>
        <p:txBody>
          <a:bodyPr/>
          <a:lstStyle/>
          <a:p>
            <a:r>
              <a:rPr lang="it-IT" dirty="0"/>
              <a:t>A dire il vero questa apparente difficoltà proviene dalla nostra mentalità impregnata di razionalismo. Noi siamo portati a pensare che la nostra mente sia autoreferenziale e possa comprendere e chiarire tutto. Come si vede bene dall’esempio fatto, è invece molto più ragionevole partire dall’esperienza concreta che facciamo; essa è più illuminante, almeno in certi casi, della nostra capacità di definizione dei fenomeni. </a:t>
            </a:r>
            <a:r>
              <a:rPr lang="it-IT" b="1" dirty="0"/>
              <a:t>Noi non siamo autoreferenziali, dipendiamo dalla nostra esperienza, da come ci scopriamo fatti dentro l’esperienza</a:t>
            </a:r>
            <a:endParaRPr lang="en-US" b="1" dirty="0"/>
          </a:p>
        </p:txBody>
      </p:sp>
    </p:spTree>
    <p:extLst>
      <p:ext uri="{BB962C8B-B14F-4D97-AF65-F5344CB8AC3E}">
        <p14:creationId xmlns:p14="http://schemas.microsoft.com/office/powerpoint/2010/main" val="1362853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mj-cs"/>
              </a:rPr>
              <a:t>Definizione di Coscienza</a:t>
            </a:r>
            <a:endParaRPr lang="en-US" dirty="0"/>
          </a:p>
        </p:txBody>
      </p:sp>
      <p:sp>
        <p:nvSpPr>
          <p:cNvPr id="3" name="Segnaposto contenuto 2"/>
          <p:cNvSpPr>
            <a:spLocks noGrp="1"/>
          </p:cNvSpPr>
          <p:nvPr>
            <p:ph sz="quarter" idx="1"/>
          </p:nvPr>
        </p:nvSpPr>
        <p:spPr/>
        <p:txBody>
          <a:bodyPr/>
          <a:lstStyle/>
          <a:p>
            <a:r>
              <a:rPr lang="it-IT" dirty="0"/>
              <a:t>Il termine coscienza deriva dal latino, </a:t>
            </a:r>
            <a:r>
              <a:rPr lang="it-IT" i="1" dirty="0" err="1"/>
              <a:t>cum</a:t>
            </a:r>
            <a:r>
              <a:rPr lang="it-IT" dirty="0"/>
              <a:t> con, insieme e </a:t>
            </a:r>
            <a:r>
              <a:rPr lang="it-IT" i="1" dirty="0"/>
              <a:t>scio</a:t>
            </a:r>
            <a:r>
              <a:rPr lang="it-IT" dirty="0"/>
              <a:t> sapere, conoscere. La coscienza pertanto è la capacità di conoscere se stessi e le cose anche in modo sintetico, tutte insieme, di cogliere i nessi e il significato del tutto. Sorprendentemente non esiste un termine greco (il vocabolario greco è uno dei più ricchi di parole!) equivalente al termine latino. E, tuttavia, ciò è comprensibile alla luce del fatto che il termine coscienza si è affermato non nel periodo latino classico, ma molto più tardivamente, in modo definitivo solo col razionalismo, con Cartesio (come vedremo)</a:t>
            </a:r>
            <a:endParaRPr lang="en-US" dirty="0"/>
          </a:p>
          <a:p>
            <a:endParaRPr lang="en-US" dirty="0"/>
          </a:p>
        </p:txBody>
      </p:sp>
    </p:spTree>
    <p:extLst>
      <p:ext uri="{BB962C8B-B14F-4D97-AF65-F5344CB8AC3E}">
        <p14:creationId xmlns:p14="http://schemas.microsoft.com/office/powerpoint/2010/main" val="2240093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mj-cs"/>
              </a:rPr>
              <a:t>Definizione di Coscienza</a:t>
            </a:r>
            <a:endParaRPr lang="en-US" dirty="0"/>
          </a:p>
        </p:txBody>
      </p:sp>
      <p:sp>
        <p:nvSpPr>
          <p:cNvPr id="3" name="Segnaposto contenuto 2"/>
          <p:cNvSpPr>
            <a:spLocks noGrp="1"/>
          </p:cNvSpPr>
          <p:nvPr>
            <p:ph sz="quarter" idx="1"/>
          </p:nvPr>
        </p:nvSpPr>
        <p:spPr/>
        <p:txBody>
          <a:bodyPr>
            <a:normAutofit/>
          </a:bodyPr>
          <a:lstStyle/>
          <a:p>
            <a:r>
              <a:rPr lang="it-IT" dirty="0"/>
              <a:t>E’ evidente che il dibattito su anima e corpo o appunto sulla coscienza riguarda il tema di come è fatto l’uomo, di come funziona, della sua origine, del suo senso, del suo destino. Tale tema, connaturato alla comparsa dell’uomo sulla terra, così come oggi lo sperimentiamo, è proprio di ogni cultura umana, anzi ha costituito il centro di interesse e il motore di ogni cultura umana </a:t>
            </a:r>
            <a:endParaRPr lang="en-US" dirty="0"/>
          </a:p>
          <a:p>
            <a:endParaRPr lang="en-US" dirty="0"/>
          </a:p>
        </p:txBody>
      </p:sp>
    </p:spTree>
    <p:extLst>
      <p:ext uri="{BB962C8B-B14F-4D97-AF65-F5344CB8AC3E}">
        <p14:creationId xmlns:p14="http://schemas.microsoft.com/office/powerpoint/2010/main" val="3024242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mj-cs"/>
              </a:rPr>
              <a:t>Definizione di Coscienza</a:t>
            </a:r>
            <a:endParaRPr lang="en-US" dirty="0"/>
          </a:p>
        </p:txBody>
      </p:sp>
      <p:sp>
        <p:nvSpPr>
          <p:cNvPr id="3" name="Segnaposto contenuto 2"/>
          <p:cNvSpPr>
            <a:spLocks noGrp="1"/>
          </p:cNvSpPr>
          <p:nvPr>
            <p:ph sz="quarter" idx="1"/>
          </p:nvPr>
        </p:nvSpPr>
        <p:spPr/>
        <p:txBody>
          <a:bodyPr/>
          <a:lstStyle/>
          <a:p>
            <a:r>
              <a:rPr lang="it-IT" dirty="0"/>
              <a:t>Ogni attività culturale umana ha avuto come interesse dominante l’uomo, il suo sviluppo, la sua sopravvivenza, il suo compimento, dalla domesticazione e dall’allevamento degli animali allo sviluppo dell’agricoltura, dall’arte alla musica, alla letteratura, all’alimentazione, alla costruzione sociale e politica, alla filosofia come tentativo più sistematico e razionale di comprendere l’uomo. E’ dunque evidente che la coscienza è stato tema privilegiato della filosofia e della cultura umana come tale</a:t>
            </a:r>
            <a:endParaRPr lang="en-US" dirty="0"/>
          </a:p>
        </p:txBody>
      </p:sp>
    </p:spTree>
    <p:extLst>
      <p:ext uri="{BB962C8B-B14F-4D97-AF65-F5344CB8AC3E}">
        <p14:creationId xmlns:p14="http://schemas.microsoft.com/office/powerpoint/2010/main" val="432357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Il primo metodo scientifico per lo studio del soggetto umano: il metodo clinico</a:t>
            </a:r>
            <a:endParaRPr lang="en-US" dirty="0"/>
          </a:p>
        </p:txBody>
      </p:sp>
      <p:sp>
        <p:nvSpPr>
          <p:cNvPr id="3" name="Segnaposto contenuto 2"/>
          <p:cNvSpPr>
            <a:spLocks noGrp="1"/>
          </p:cNvSpPr>
          <p:nvPr>
            <p:ph sz="quarter" idx="1"/>
          </p:nvPr>
        </p:nvSpPr>
        <p:spPr>
          <a:xfrm>
            <a:off x="447017" y="2132856"/>
            <a:ext cx="7467600" cy="3701008"/>
          </a:xfrm>
        </p:spPr>
        <p:txBody>
          <a:bodyPr/>
          <a:lstStyle/>
          <a:p>
            <a:r>
              <a:rPr lang="it-IT" dirty="0"/>
              <a:t>Si tratta della scoperta fondamentale che ha fondato la Medicina Occidentale: il metodo clinico</a:t>
            </a:r>
          </a:p>
          <a:p>
            <a:r>
              <a:rPr lang="it-IT" dirty="0"/>
              <a:t>Occorre sottolineare che la medicina è tratto caratteristico di ogni cultura umana fin dal suo inizio</a:t>
            </a:r>
          </a:p>
          <a:p>
            <a:r>
              <a:rPr lang="it-IT" dirty="0"/>
              <a:t>Noi non riusciamo neanche ad immaginare la rivoluzione portata in campo medico dalla scoperta del metodo clinico</a:t>
            </a:r>
            <a:endParaRPr lang="en-US" dirty="0"/>
          </a:p>
        </p:txBody>
      </p:sp>
    </p:spTree>
    <p:extLst>
      <p:ext uri="{BB962C8B-B14F-4D97-AF65-F5344CB8AC3E}">
        <p14:creationId xmlns:p14="http://schemas.microsoft.com/office/powerpoint/2010/main" val="1073426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Storia</a:t>
            </a:r>
          </a:p>
        </p:txBody>
      </p:sp>
      <p:sp>
        <p:nvSpPr>
          <p:cNvPr id="3" name="Segnaposto contenuto 2"/>
          <p:cNvSpPr>
            <a:spLocks noGrp="1"/>
          </p:cNvSpPr>
          <p:nvPr>
            <p:ph idx="1"/>
          </p:nvPr>
        </p:nvSpPr>
        <p:spPr/>
        <p:txBody>
          <a:bodyPr/>
          <a:lstStyle/>
          <a:p>
            <a:r>
              <a:rPr lang="it-IT" dirty="0"/>
              <a:t>Il libro “Nascita della Clinica” del filosofo epistemologo francese Michel Foucault ha sottolineato con forza l’incredibile novità e rivoluzione che l’avvento e lo sviluppo della Medicina occidentale hanno costituito nella cultura umana di tutti i tempi</a:t>
            </a:r>
          </a:p>
        </p:txBody>
      </p:sp>
    </p:spTree>
    <p:extLst>
      <p:ext uri="{BB962C8B-B14F-4D97-AF65-F5344CB8AC3E}">
        <p14:creationId xmlns:p14="http://schemas.microsoft.com/office/powerpoint/2010/main" val="2942215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Storia</a:t>
            </a:r>
          </a:p>
        </p:txBody>
      </p:sp>
      <p:sp>
        <p:nvSpPr>
          <p:cNvPr id="3" name="Segnaposto contenuto 2"/>
          <p:cNvSpPr>
            <a:spLocks noGrp="1"/>
          </p:cNvSpPr>
          <p:nvPr>
            <p:ph idx="1"/>
          </p:nvPr>
        </p:nvSpPr>
        <p:spPr/>
        <p:txBody>
          <a:bodyPr>
            <a:normAutofit/>
          </a:bodyPr>
          <a:lstStyle/>
          <a:p>
            <a:r>
              <a:rPr lang="it-IT" dirty="0"/>
              <a:t>Gian Battista </a:t>
            </a:r>
            <a:r>
              <a:rPr lang="it-IT" dirty="0" err="1"/>
              <a:t>Morgagni</a:t>
            </a:r>
            <a:r>
              <a:rPr lang="it-IT" dirty="0"/>
              <a:t> nacque a Forlì il 25 Febbraio del 1682 </a:t>
            </a:r>
          </a:p>
          <a:p>
            <a:r>
              <a:rPr lang="it-IT" dirty="0"/>
              <a:t>Egli è considerato il fondatore della moderna anatomia patologica</a:t>
            </a:r>
          </a:p>
          <a:p>
            <a:r>
              <a:rPr lang="it-IT" dirty="0"/>
              <a:t>Venne denominato da Rudolf </a:t>
            </a:r>
            <a:r>
              <a:rPr lang="it-IT" dirty="0" err="1"/>
              <a:t>Virchow</a:t>
            </a:r>
            <a:r>
              <a:rPr lang="it-IT" dirty="0"/>
              <a:t> il </a:t>
            </a:r>
            <a:r>
              <a:rPr lang="it-IT" i="1" dirty="0"/>
              <a:t>“Il padre della moderna anatomia patologica”</a:t>
            </a:r>
            <a:endParaRPr lang="it-IT" dirty="0"/>
          </a:p>
          <a:p>
            <a:r>
              <a:rPr lang="it-IT" dirty="0"/>
              <a:t>Era conosciuto in tutta Europa come “Sua Maestà Anatomia” </a:t>
            </a:r>
          </a:p>
        </p:txBody>
      </p:sp>
    </p:spTree>
    <p:extLst>
      <p:ext uri="{BB962C8B-B14F-4D97-AF65-F5344CB8AC3E}">
        <p14:creationId xmlns:p14="http://schemas.microsoft.com/office/powerpoint/2010/main" val="1351943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Storia</a:t>
            </a:r>
          </a:p>
        </p:txBody>
      </p:sp>
      <p:sp>
        <p:nvSpPr>
          <p:cNvPr id="3" name="Segnaposto contenuto 2"/>
          <p:cNvSpPr>
            <a:spLocks noGrp="1"/>
          </p:cNvSpPr>
          <p:nvPr>
            <p:ph idx="1"/>
          </p:nvPr>
        </p:nvSpPr>
        <p:spPr/>
        <p:txBody>
          <a:bodyPr>
            <a:normAutofit/>
          </a:bodyPr>
          <a:lstStyle/>
          <a:p>
            <a:r>
              <a:rPr lang="it-IT" dirty="0"/>
              <a:t>Nel 1761 </a:t>
            </a:r>
            <a:r>
              <a:rPr lang="it-IT" dirty="0" err="1"/>
              <a:t>Morgagni</a:t>
            </a:r>
            <a:r>
              <a:rPr lang="it-IT" dirty="0"/>
              <a:t> pubblicò il suo più grande contributo alla Medicina, </a:t>
            </a:r>
            <a:r>
              <a:rPr lang="it-IT" i="1" dirty="0"/>
              <a:t>De </a:t>
            </a:r>
            <a:r>
              <a:rPr lang="it-IT" i="1" dirty="0" err="1"/>
              <a:t>sedibus</a:t>
            </a:r>
            <a:r>
              <a:rPr lang="it-IT" i="1" dirty="0"/>
              <a:t> et </a:t>
            </a:r>
            <a:r>
              <a:rPr lang="it-IT" i="1" dirty="0" err="1"/>
              <a:t>causis</a:t>
            </a:r>
            <a:r>
              <a:rPr lang="it-IT" i="1" dirty="0"/>
              <a:t> </a:t>
            </a:r>
            <a:r>
              <a:rPr lang="it-IT" i="1" dirty="0" err="1"/>
              <a:t>morborum</a:t>
            </a:r>
            <a:r>
              <a:rPr lang="it-IT" i="1" dirty="0"/>
              <a:t> per </a:t>
            </a:r>
            <a:r>
              <a:rPr lang="it-IT" i="1" dirty="0" err="1"/>
              <a:t>anatomen</a:t>
            </a:r>
            <a:r>
              <a:rPr lang="it-IT" i="1" dirty="0"/>
              <a:t> </a:t>
            </a:r>
            <a:r>
              <a:rPr lang="it-IT" i="1" dirty="0" err="1"/>
              <a:t>indagatis</a:t>
            </a:r>
            <a:r>
              <a:rPr lang="it-IT" dirty="0"/>
              <a:t>: egli fu il primo a stabilire la correlazione fra lo studio anatomopatologico degli organi e dei tessuti e le osservazioni cliniche dei malati e dei loro stati di malattia, spostando l’attenzione dal problema della natura delle malattie alla loro localizzazione del corpo e alle alterazioni che vi provocavano</a:t>
            </a:r>
          </a:p>
        </p:txBody>
      </p:sp>
    </p:spTree>
    <p:extLst>
      <p:ext uri="{BB962C8B-B14F-4D97-AF65-F5344CB8AC3E}">
        <p14:creationId xmlns:p14="http://schemas.microsoft.com/office/powerpoint/2010/main" val="1166722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Storia</a:t>
            </a:r>
          </a:p>
        </p:txBody>
      </p:sp>
      <p:sp>
        <p:nvSpPr>
          <p:cNvPr id="3" name="Segnaposto contenuto 2"/>
          <p:cNvSpPr>
            <a:spLocks noGrp="1"/>
          </p:cNvSpPr>
          <p:nvPr>
            <p:ph idx="1"/>
          </p:nvPr>
        </p:nvSpPr>
        <p:spPr/>
        <p:txBody>
          <a:bodyPr>
            <a:normAutofit/>
          </a:bodyPr>
          <a:lstStyle/>
          <a:p>
            <a:r>
              <a:rPr lang="it-IT" dirty="0"/>
              <a:t>Jean Martin </a:t>
            </a:r>
            <a:r>
              <a:rPr lang="it-IT" dirty="0" err="1"/>
              <a:t>Charcot</a:t>
            </a:r>
            <a:r>
              <a:rPr lang="it-IT" dirty="0"/>
              <a:t> è il fondatore della moderna Neurologia</a:t>
            </a:r>
          </a:p>
          <a:p>
            <a:r>
              <a:rPr lang="it-IT" dirty="0"/>
              <a:t>Egli instaurò anche in questa particolare branca della Medicina il metodo di </a:t>
            </a:r>
            <a:r>
              <a:rPr lang="it-IT" dirty="0" err="1"/>
              <a:t>Morgagni</a:t>
            </a:r>
            <a:r>
              <a:rPr lang="it-IT" dirty="0"/>
              <a:t>: </a:t>
            </a:r>
          </a:p>
          <a:p>
            <a:pPr lvl="1"/>
            <a:r>
              <a:rPr lang="it-IT" dirty="0"/>
              <a:t>accurata osservazione clinica longitudinale</a:t>
            </a:r>
          </a:p>
          <a:p>
            <a:pPr lvl="1"/>
            <a:r>
              <a:rPr lang="it-IT" dirty="0"/>
              <a:t>studio anatomopatologico alla morte del paziente</a:t>
            </a:r>
          </a:p>
        </p:txBody>
      </p:sp>
    </p:spTree>
    <p:extLst>
      <p:ext uri="{BB962C8B-B14F-4D97-AF65-F5344CB8AC3E}">
        <p14:creationId xmlns:p14="http://schemas.microsoft.com/office/powerpoint/2010/main" val="317101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8825" y="0"/>
            <a:ext cx="25447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200px-Pr_Charcot_DSC0940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3425" y="0"/>
            <a:ext cx="5137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als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0638" y="833438"/>
            <a:ext cx="65627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Camillo_Golgi_(Nobel_190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7888" y="0"/>
            <a:ext cx="4848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golgi_cerebell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350" y="466725"/>
            <a:ext cx="6192838" cy="578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Prof. Mauro Ceroni\Desktop\Coscienza\Centri linguaggio.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7612" y="880694"/>
            <a:ext cx="6690731" cy="5011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323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Prof. Mauro Ceroni\Desktop\Coscienza\imagesCA2OXDH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4368" y="820286"/>
            <a:ext cx="6293976" cy="4570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260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scoperta delle basi neurofisiologiche della vigilanza</a:t>
            </a:r>
            <a:endParaRPr lang="en-US" dirty="0"/>
          </a:p>
        </p:txBody>
      </p:sp>
      <p:sp>
        <p:nvSpPr>
          <p:cNvPr id="3" name="Segnaposto contenuto 2"/>
          <p:cNvSpPr>
            <a:spLocks noGrp="1"/>
          </p:cNvSpPr>
          <p:nvPr>
            <p:ph sz="quarter" idx="1"/>
          </p:nvPr>
        </p:nvSpPr>
        <p:spPr/>
        <p:txBody>
          <a:bodyPr/>
          <a:lstStyle/>
          <a:p>
            <a:r>
              <a:rPr lang="it-IT" dirty="0"/>
              <a:t>Tale scoperta è stata molto più tardiva rispetto alla gran parte delle localizzazioni funzionali corticali</a:t>
            </a:r>
          </a:p>
          <a:p>
            <a:r>
              <a:rPr lang="it-IT" dirty="0"/>
              <a:t>La scoperta è un vanto della Fisiologia Italiana ed è legata ai nomi di </a:t>
            </a:r>
            <a:r>
              <a:rPr lang="it-IT" dirty="0" err="1"/>
              <a:t>Moruzzi</a:t>
            </a:r>
            <a:r>
              <a:rPr lang="it-IT" dirty="0"/>
              <a:t> e </a:t>
            </a:r>
            <a:r>
              <a:rPr lang="it-IT" dirty="0" err="1"/>
              <a:t>Mogoun</a:t>
            </a:r>
            <a:r>
              <a:rPr lang="it-IT" dirty="0"/>
              <a:t> che lavorarono insieme a Chicago nel 1948</a:t>
            </a:r>
          </a:p>
          <a:p>
            <a:r>
              <a:rPr lang="it-IT" dirty="0"/>
              <a:t>La scoperta fu discretamente casuale: mentre stavano studiando le connessioni corteccia cerebellare e cerebrale, </a:t>
            </a:r>
            <a:r>
              <a:rPr lang="it-IT" dirty="0" err="1"/>
              <a:t>Moruzzi</a:t>
            </a:r>
            <a:r>
              <a:rPr lang="it-IT" dirty="0"/>
              <a:t>, convinto che fossero mediate dalla formazione reticolare del tronco, stimolò tale area e ottenne un tracciato EEG desincronizzato</a:t>
            </a:r>
            <a:endParaRPr lang="en-US" dirty="0"/>
          </a:p>
        </p:txBody>
      </p:sp>
    </p:spTree>
    <p:extLst>
      <p:ext uri="{BB962C8B-B14F-4D97-AF65-F5344CB8AC3E}">
        <p14:creationId xmlns:p14="http://schemas.microsoft.com/office/powerpoint/2010/main" val="941337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Prof. Mauro Ceroni\Desktop\Coscienza\FigII2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0288" y="442913"/>
            <a:ext cx="4543425" cy="597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3826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txBox="1">
            <a:spLocks noGrp="1"/>
          </p:cNvSpPr>
          <p:nvPr/>
        </p:nvSpPr>
        <p:spPr bwMode="auto">
          <a:xfrm>
            <a:off x="6553200" y="6245225"/>
            <a:ext cx="2133600" cy="476250"/>
          </a:xfrm>
          <a:prstGeom prst="rect">
            <a:avLst/>
          </a:prstGeom>
          <a:noFill/>
          <a:ln>
            <a:miter lim="800000"/>
            <a:headEnd/>
            <a:tailEnd/>
          </a:ln>
        </p:spPr>
        <p:txBody>
          <a:bodyPr/>
          <a:lstStyle/>
          <a:p>
            <a:pPr algn="r">
              <a:defRPr/>
            </a:pPr>
            <a:endParaRPr lang="it-IT" sz="1400" dirty="0">
              <a:latin typeface="+mn-lt"/>
            </a:endParaRPr>
          </a:p>
        </p:txBody>
      </p:sp>
      <p:sp>
        <p:nvSpPr>
          <p:cNvPr id="21507" name="Rectangle 2"/>
          <p:cNvSpPr>
            <a:spLocks noGrp="1" noChangeArrowheads="1"/>
          </p:cNvSpPr>
          <p:nvPr>
            <p:ph type="body" idx="4294967295"/>
          </p:nvPr>
        </p:nvSpPr>
        <p:spPr>
          <a:xfrm>
            <a:off x="4932363" y="1700213"/>
            <a:ext cx="3754437" cy="4525962"/>
          </a:xfrm>
        </p:spPr>
        <p:txBody>
          <a:bodyPr/>
          <a:lstStyle/>
          <a:p>
            <a:pPr>
              <a:lnSpc>
                <a:spcPct val="80000"/>
              </a:lnSpc>
              <a:buFontTx/>
              <a:buChar char="-"/>
            </a:pPr>
            <a:r>
              <a:rPr lang="it-IT" sz="2400">
                <a:latin typeface="Bookman Old Style" pitchFamily="18" charset="0"/>
                <a:cs typeface="Times New Roman" charset="0"/>
              </a:rPr>
              <a:t>condizione clinica relativamente recente</a:t>
            </a:r>
          </a:p>
          <a:p>
            <a:pPr>
              <a:lnSpc>
                <a:spcPct val="80000"/>
              </a:lnSpc>
              <a:buFontTx/>
              <a:buChar char="-"/>
            </a:pPr>
            <a:r>
              <a:rPr lang="it-IT" sz="2400">
                <a:latin typeface="Bookman Old Style" pitchFamily="18" charset="0"/>
                <a:cs typeface="Times New Roman" charset="0"/>
              </a:rPr>
              <a:t>per lo più conseguente ad uno stato di coma</a:t>
            </a:r>
          </a:p>
          <a:p>
            <a:pPr>
              <a:lnSpc>
                <a:spcPct val="80000"/>
              </a:lnSpc>
              <a:buFontTx/>
              <a:buChar char="-"/>
            </a:pPr>
            <a:r>
              <a:rPr lang="it-IT" sz="2400">
                <a:latin typeface="Bookman Old Style" pitchFamily="18" charset="0"/>
                <a:cs typeface="Times New Roman" charset="0"/>
              </a:rPr>
              <a:t>presenza di vigilanza  senza  segni che indichino una sicura attività cognitiva</a:t>
            </a:r>
            <a:endParaRPr lang="it-IT" sz="2400"/>
          </a:p>
          <a:p>
            <a:pPr>
              <a:lnSpc>
                <a:spcPct val="80000"/>
              </a:lnSpc>
              <a:buFontTx/>
              <a:buNone/>
            </a:pPr>
            <a:endParaRPr lang="it-IT" sz="2400"/>
          </a:p>
        </p:txBody>
      </p:sp>
      <p:pic>
        <p:nvPicPr>
          <p:cNvPr id="21508" name="Picture 3" descr="svp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6375" y="1700213"/>
            <a:ext cx="3186113" cy="31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5"/>
          <p:cNvSpPr>
            <a:spLocks noChangeArrowheads="1"/>
          </p:cNvSpPr>
          <p:nvPr/>
        </p:nvSpPr>
        <p:spPr bwMode="auto">
          <a:xfrm>
            <a:off x="1835150" y="188913"/>
            <a:ext cx="5476875" cy="923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it-IT" sz="5400">
                <a:latin typeface="Bookman Old Style" pitchFamily="18" charset="0"/>
              </a:rPr>
              <a:t>Stato vegetativo</a:t>
            </a:r>
          </a:p>
        </p:txBody>
      </p:sp>
    </p:spTree>
    <p:extLst>
      <p:ext uri="{BB962C8B-B14F-4D97-AF65-F5344CB8AC3E}">
        <p14:creationId xmlns:p14="http://schemas.microsoft.com/office/powerpoint/2010/main" val="34457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studio «veramente» scientifico dell’uomo</a:t>
            </a:r>
            <a:endParaRPr lang="en-US" dirty="0"/>
          </a:p>
        </p:txBody>
      </p:sp>
      <p:sp>
        <p:nvSpPr>
          <p:cNvPr id="3" name="Segnaposto contenuto 2"/>
          <p:cNvSpPr>
            <a:spLocks noGrp="1"/>
          </p:cNvSpPr>
          <p:nvPr>
            <p:ph sz="quarter" idx="1"/>
          </p:nvPr>
        </p:nvSpPr>
        <p:spPr/>
        <p:txBody>
          <a:bodyPr/>
          <a:lstStyle/>
          <a:p>
            <a:r>
              <a:rPr lang="it-IT" dirty="0"/>
              <a:t>La prima corrente di questo genere si propone come obbiettivo di studiare l’uomo, la sua psicologia con un metodo scientifico e per questo prescinde da ogni esperienza soggettiva e analizza solo il comportamento: nasce all’inizio del ‘900 il behaviorismo.</a:t>
            </a:r>
          </a:p>
          <a:p>
            <a:r>
              <a:rPr lang="it-IT" dirty="0"/>
              <a:t>Curiosamente negli stessi anni nasce in campo medico la psichiatria che usa l’analisi fenomenologica, equivalente del metodo clinico, per la comprensione delle malattie psichiatriche; nasce anche la psicanalisi.</a:t>
            </a:r>
            <a:endParaRPr lang="en-US" dirty="0"/>
          </a:p>
        </p:txBody>
      </p:sp>
    </p:spTree>
    <p:extLst>
      <p:ext uri="{BB962C8B-B14F-4D97-AF65-F5344CB8AC3E}">
        <p14:creationId xmlns:p14="http://schemas.microsoft.com/office/powerpoint/2010/main" val="1141528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studio scientifico dell’uomo</a:t>
            </a:r>
            <a:endParaRPr lang="en-US" dirty="0"/>
          </a:p>
        </p:txBody>
      </p:sp>
      <p:sp>
        <p:nvSpPr>
          <p:cNvPr id="3" name="Segnaposto contenuto 2"/>
          <p:cNvSpPr>
            <a:spLocks noGrp="1"/>
          </p:cNvSpPr>
          <p:nvPr>
            <p:ph sz="quarter" idx="1"/>
          </p:nvPr>
        </p:nvSpPr>
        <p:spPr/>
        <p:txBody>
          <a:bodyPr>
            <a:normAutofit/>
          </a:bodyPr>
          <a:lstStyle/>
          <a:p>
            <a:r>
              <a:rPr lang="it-IT" dirty="0"/>
              <a:t>Il behaviorismo ha avuto grande successo nel determinare il comportamento degli animali, specie quelli usati in laboratorio, ed ha stabilito gli standard sperimentali per lo studio di farmaci e condizionamenti negli animali da esperimento</a:t>
            </a:r>
          </a:p>
          <a:p>
            <a:r>
              <a:rPr lang="it-IT" dirty="0"/>
              <a:t>Il behaviorismo viene messo in crisi dalle critiche di Chomsky che è un neuro linguista</a:t>
            </a:r>
          </a:p>
          <a:p>
            <a:r>
              <a:rPr lang="it-IT" dirty="0"/>
              <a:t>In una revisione critica del libro di </a:t>
            </a:r>
            <a:r>
              <a:rPr lang="it-IT" dirty="0" err="1"/>
              <a:t>Skinner</a:t>
            </a:r>
            <a:r>
              <a:rPr lang="it-IT" dirty="0"/>
              <a:t> sul comportamento verbale dell’uomo, Chomsky mostra che nessun bambino umano potrebbe apprendere la lingua del proprio ambiente familiare e sociale per tentativi ed errori</a:t>
            </a:r>
          </a:p>
          <a:p>
            <a:endParaRPr lang="en-US" dirty="0"/>
          </a:p>
        </p:txBody>
      </p:sp>
    </p:spTree>
    <p:extLst>
      <p:ext uri="{BB962C8B-B14F-4D97-AF65-F5344CB8AC3E}">
        <p14:creationId xmlns:p14="http://schemas.microsoft.com/office/powerpoint/2010/main" val="1113466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studio scientifico dell’uomo</a:t>
            </a:r>
            <a:endParaRPr lang="en-US" dirty="0"/>
          </a:p>
        </p:txBody>
      </p:sp>
      <p:sp>
        <p:nvSpPr>
          <p:cNvPr id="3" name="Segnaposto contenuto 2"/>
          <p:cNvSpPr>
            <a:spLocks noGrp="1"/>
          </p:cNvSpPr>
          <p:nvPr>
            <p:ph sz="quarter" idx="1"/>
          </p:nvPr>
        </p:nvSpPr>
        <p:spPr/>
        <p:txBody>
          <a:bodyPr>
            <a:normAutofit lnSpcReduction="10000"/>
          </a:bodyPr>
          <a:lstStyle/>
          <a:p>
            <a:r>
              <a:rPr lang="it-IT" dirty="0"/>
              <a:t>Tutti i bambini umani percorrono rapidamente una serie di tappe standard, fanno determinati errori per tempi molto brevi e arrivano a combinare le parole in un linguaggio pieno di significati e potenzialmente infinito come possibilità espressiva. Ciò accade perché ogni bambino umano ha una predisposizione, sicuramente anche inscritta nel proprio cervello, che gli rende “facile” l’apprendimento della sintassi del linguaggio, cioè della struttura invariante di base di ogni linguaggio umano, sulla quale poi ogni soggetto costruisce il proprio messaggio semantico, il contenuto del proprio pensiero</a:t>
            </a:r>
            <a:endParaRPr lang="en-US" dirty="0"/>
          </a:p>
          <a:p>
            <a:endParaRPr lang="en-US" dirty="0"/>
          </a:p>
        </p:txBody>
      </p:sp>
    </p:spTree>
    <p:extLst>
      <p:ext uri="{BB962C8B-B14F-4D97-AF65-F5344CB8AC3E}">
        <p14:creationId xmlns:p14="http://schemas.microsoft.com/office/powerpoint/2010/main" val="4004911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studio scientifico dell’uomo</a:t>
            </a:r>
            <a:endParaRPr lang="en-US" dirty="0"/>
          </a:p>
        </p:txBody>
      </p:sp>
      <p:sp>
        <p:nvSpPr>
          <p:cNvPr id="3" name="Segnaposto contenuto 2"/>
          <p:cNvSpPr>
            <a:spLocks noGrp="1"/>
          </p:cNvSpPr>
          <p:nvPr>
            <p:ph sz="quarter" idx="1"/>
          </p:nvPr>
        </p:nvSpPr>
        <p:spPr/>
        <p:txBody>
          <a:bodyPr>
            <a:normAutofit lnSpcReduction="10000"/>
          </a:bodyPr>
          <a:lstStyle/>
          <a:p>
            <a:r>
              <a:rPr lang="it-IT" dirty="0"/>
              <a:t>Durante tutto il ‘900 e fino ad ora sono stati fatti enormi sforzi per verificare la capacità di cuccioli animali di apprendere e usare il linguaggio</a:t>
            </a:r>
          </a:p>
          <a:p>
            <a:r>
              <a:rPr lang="it-IT" dirty="0"/>
              <a:t>Poiché risultò ben presto chiaro che la laringe animale non permette la ricchezza di suoni degli umani, si è seguita la strada del linguaggio dei segni dei sordomuti o di altri linguaggi simili</a:t>
            </a:r>
          </a:p>
          <a:p>
            <a:r>
              <a:rPr lang="it-IT" dirty="0"/>
              <a:t>Si è scoperto così che i cuccioli di scimpanzé analogamente ai bambini di pari età sono in grado di apprendere fino a 200 «parole» e di usarle in modo anche sensato, ma poi non sono in grado di sviluppare la capacità tipicamente umana di combinare le parole in frasi infinite espressive della loro coscienza</a:t>
            </a:r>
            <a:endParaRPr lang="en-US" dirty="0"/>
          </a:p>
        </p:txBody>
      </p:sp>
    </p:spTree>
    <p:extLst>
      <p:ext uri="{BB962C8B-B14F-4D97-AF65-F5344CB8AC3E}">
        <p14:creationId xmlns:p14="http://schemas.microsoft.com/office/powerpoint/2010/main" val="1059542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studio scientifico dell’uomo</a:t>
            </a:r>
            <a:endParaRPr lang="en-US" dirty="0"/>
          </a:p>
        </p:txBody>
      </p:sp>
      <p:sp>
        <p:nvSpPr>
          <p:cNvPr id="3" name="Segnaposto contenuto 2"/>
          <p:cNvSpPr>
            <a:spLocks noGrp="1"/>
          </p:cNvSpPr>
          <p:nvPr>
            <p:ph sz="quarter" idx="1"/>
          </p:nvPr>
        </p:nvSpPr>
        <p:spPr/>
        <p:txBody>
          <a:bodyPr/>
          <a:lstStyle/>
          <a:p>
            <a:r>
              <a:rPr lang="it-IT" dirty="0"/>
              <a:t>Negli anni ‘40-’50 vengono ideati e costruiti i primi computer</a:t>
            </a:r>
          </a:p>
          <a:p>
            <a:r>
              <a:rPr lang="it-IT" dirty="0"/>
              <a:t>Nascono il cognitivismo e il funzionalismo e la ricerca di produrre l’intelligenza artificiale</a:t>
            </a:r>
          </a:p>
          <a:p>
            <a:r>
              <a:rPr lang="it-IT" dirty="0"/>
              <a:t>Del cervello si sa ancora troppo poco perché esso diventi un fattore fondamentale nell’interpretazione del soggetto umano in termini scientifici</a:t>
            </a:r>
          </a:p>
          <a:p>
            <a:r>
              <a:rPr lang="it-IT" dirty="0"/>
              <a:t>Tuttavia esiste una continuità di pensiero positivista che percorre già l’800 e continua nel ‘900 identificandosi col fisicalismo: tutti i fenomeni umani sarebbero riducibili a stati fisici</a:t>
            </a:r>
          </a:p>
          <a:p>
            <a:endParaRPr lang="en-US" dirty="0"/>
          </a:p>
        </p:txBody>
      </p:sp>
    </p:spTree>
    <p:extLst>
      <p:ext uri="{BB962C8B-B14F-4D97-AF65-F5344CB8AC3E}">
        <p14:creationId xmlns:p14="http://schemas.microsoft.com/office/powerpoint/2010/main" val="304963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studio scientifico dell’uomo</a:t>
            </a:r>
            <a:endParaRPr lang="en-US" dirty="0"/>
          </a:p>
        </p:txBody>
      </p:sp>
      <p:sp>
        <p:nvSpPr>
          <p:cNvPr id="3" name="Segnaposto contenuto 2"/>
          <p:cNvSpPr>
            <a:spLocks noGrp="1"/>
          </p:cNvSpPr>
          <p:nvPr>
            <p:ph sz="quarter" idx="1"/>
          </p:nvPr>
        </p:nvSpPr>
        <p:spPr/>
        <p:txBody>
          <a:bodyPr>
            <a:normAutofit/>
          </a:bodyPr>
          <a:lstStyle/>
          <a:p>
            <a:r>
              <a:rPr lang="it-IT" dirty="0"/>
              <a:t>Negli ultimi 20 anni si è giunti alla </a:t>
            </a:r>
            <a:r>
              <a:rPr lang="it-IT" dirty="0" err="1"/>
              <a:t>neurofilosofia</a:t>
            </a:r>
            <a:r>
              <a:rPr lang="it-IT" dirty="0"/>
              <a:t>: secondo questa corrente l’analisi e la comprensione del funzionamento cerebrale permetterà finalmente di comprendere esaurientemente tutti i fenomeni umani e risolvere tutti i problemi dell’uomo</a:t>
            </a:r>
          </a:p>
          <a:p>
            <a:r>
              <a:rPr lang="it-IT" dirty="0"/>
              <a:t>Tutte le cosiddette scienze umane si ridurranno alla neurofisiologia. La psicologia sarebbe una pseudoscienza che verrà soppiantata dalla neurofisiologia. La scienza permetterà di comprendere esaustivamente e analiticamente la realtà come tale anche quella del soggetto umano</a:t>
            </a:r>
            <a:endParaRPr lang="en-US" dirty="0"/>
          </a:p>
        </p:txBody>
      </p:sp>
    </p:spTree>
    <p:extLst>
      <p:ext uri="{BB962C8B-B14F-4D97-AF65-F5344CB8AC3E}">
        <p14:creationId xmlns:p14="http://schemas.microsoft.com/office/powerpoint/2010/main" val="692437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it-IT"/>
              <a:t>Intelligenza artificiale</a:t>
            </a:r>
          </a:p>
        </p:txBody>
      </p:sp>
      <p:sp>
        <p:nvSpPr>
          <p:cNvPr id="52227" name="Rectangle 3"/>
          <p:cNvSpPr>
            <a:spLocks noGrp="1" noChangeArrowheads="1"/>
          </p:cNvSpPr>
          <p:nvPr>
            <p:ph idx="1"/>
          </p:nvPr>
        </p:nvSpPr>
        <p:spPr>
          <a:xfrm>
            <a:off x="467544" y="1916832"/>
            <a:ext cx="7467600" cy="3456384"/>
          </a:xfrm>
        </p:spPr>
        <p:txBody>
          <a:bodyPr>
            <a:normAutofit/>
          </a:bodyPr>
          <a:lstStyle/>
          <a:p>
            <a:r>
              <a:rPr lang="it-IT" dirty="0"/>
              <a:t>Il termine è in sé contraddittorio, perché pretende di applicare a ciò che è tipicamente umano un aggettivo che lo qualifica come non umano</a:t>
            </a:r>
          </a:p>
          <a:p>
            <a:r>
              <a:rPr lang="it-IT" dirty="0"/>
              <a:t>Esso nasce dalla concezione riduzionista che riduce l’uomo al substrato anatomo-fisiologico e in particolare neuronale-cerebrale</a:t>
            </a:r>
          </a:p>
        </p:txBody>
      </p:sp>
    </p:spTree>
    <p:extLst>
      <p:ext uri="{BB962C8B-B14F-4D97-AF65-F5344CB8AC3E}">
        <p14:creationId xmlns:p14="http://schemas.microsoft.com/office/powerpoint/2010/main" val="3554282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it-IT"/>
              <a:t>Intelligenza artificiale</a:t>
            </a:r>
          </a:p>
        </p:txBody>
      </p:sp>
      <p:sp>
        <p:nvSpPr>
          <p:cNvPr id="53251" name="Rectangle 3"/>
          <p:cNvSpPr>
            <a:spLocks noGrp="1" noChangeArrowheads="1"/>
          </p:cNvSpPr>
          <p:nvPr>
            <p:ph idx="1"/>
          </p:nvPr>
        </p:nvSpPr>
        <p:spPr/>
        <p:txBody>
          <a:bodyPr>
            <a:normAutofit lnSpcReduction="10000"/>
          </a:bodyPr>
          <a:lstStyle/>
          <a:p>
            <a:r>
              <a:rPr lang="it-IT" sz="2800"/>
              <a:t>Ne deriva che una perfetta imitazione formale fatta di supporto elettronico avrà le stesse caratteristiche di funzione del cervello umano, sarà una macchina intelligente</a:t>
            </a:r>
          </a:p>
          <a:p>
            <a:r>
              <a:rPr lang="it-IT" sz="2800"/>
              <a:t>E’ esattamente come credere che sfregando la lampada compaia il genio di Aladino</a:t>
            </a:r>
          </a:p>
          <a:p>
            <a:r>
              <a:rPr lang="it-IT" sz="2800"/>
              <a:t>Tutti sanno che il computer è sommamente stupido: fa solo quello per cui è stato programmato</a:t>
            </a:r>
          </a:p>
        </p:txBody>
      </p:sp>
    </p:spTree>
    <p:extLst>
      <p:ext uri="{BB962C8B-B14F-4D97-AF65-F5344CB8AC3E}">
        <p14:creationId xmlns:p14="http://schemas.microsoft.com/office/powerpoint/2010/main" val="303735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99247E-16D5-4EFA-BC64-D96867473658}"/>
              </a:ext>
            </a:extLst>
          </p:cNvPr>
          <p:cNvSpPr>
            <a:spLocks noGrp="1"/>
          </p:cNvSpPr>
          <p:nvPr>
            <p:ph type="title"/>
          </p:nvPr>
        </p:nvSpPr>
        <p:spPr/>
        <p:txBody>
          <a:bodyPr/>
          <a:lstStyle/>
          <a:p>
            <a:r>
              <a:rPr lang="it-IT" dirty="0"/>
              <a:t>Memoria e apprendimento</a:t>
            </a:r>
          </a:p>
        </p:txBody>
      </p:sp>
      <p:sp>
        <p:nvSpPr>
          <p:cNvPr id="3" name="Segnaposto contenuto 2">
            <a:extLst>
              <a:ext uri="{FF2B5EF4-FFF2-40B4-BE49-F238E27FC236}">
                <a16:creationId xmlns:a16="http://schemas.microsoft.com/office/drawing/2014/main" id="{5E6E5F04-57E5-4B0F-872A-AD6B09A97151}"/>
              </a:ext>
            </a:extLst>
          </p:cNvPr>
          <p:cNvSpPr>
            <a:spLocks noGrp="1"/>
          </p:cNvSpPr>
          <p:nvPr>
            <p:ph sz="quarter" idx="1"/>
          </p:nvPr>
        </p:nvSpPr>
        <p:spPr/>
        <p:txBody>
          <a:bodyPr>
            <a:normAutofit lnSpcReduction="10000"/>
          </a:bodyPr>
          <a:lstStyle/>
          <a:p>
            <a:r>
              <a:rPr lang="it-IT" dirty="0"/>
              <a:t>Non c’è dubbio che queste due parole indichino aspetti fondamentali dell’intelligenza umana</a:t>
            </a:r>
          </a:p>
          <a:p>
            <a:r>
              <a:rPr lang="it-IT" dirty="0"/>
              <a:t>E non c’è dubbio che la memoria del nostro cellulare sia per certi aspetti molto superiore alla nostra</a:t>
            </a:r>
          </a:p>
          <a:p>
            <a:r>
              <a:rPr lang="it-IT" dirty="0"/>
              <a:t>Infatti la nostra memoria ha una capacità intrinseca anche di dimenticare. Sembra che il sonno sia indispensabile per questo processo necessario per mantenere la nostra capacità conoscitiva integra</a:t>
            </a:r>
          </a:p>
          <a:p>
            <a:r>
              <a:rPr lang="it-IT" dirty="0"/>
              <a:t>Se dimentica il cellulare è solo per qualche errore nostro di digitazione o perché non funziona</a:t>
            </a:r>
          </a:p>
          <a:p>
            <a:r>
              <a:rPr lang="it-IT" dirty="0"/>
              <a:t>Poi però ci scoccia che si satura e si blocca</a:t>
            </a:r>
          </a:p>
        </p:txBody>
      </p:sp>
    </p:spTree>
    <p:extLst>
      <p:ext uri="{BB962C8B-B14F-4D97-AF65-F5344CB8AC3E}">
        <p14:creationId xmlns:p14="http://schemas.microsoft.com/office/powerpoint/2010/main" val="1444386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E8A111-149B-416E-9494-BFDAE2B436BC}"/>
              </a:ext>
            </a:extLst>
          </p:cNvPr>
          <p:cNvSpPr>
            <a:spLocks noGrp="1"/>
          </p:cNvSpPr>
          <p:nvPr>
            <p:ph type="title"/>
          </p:nvPr>
        </p:nvSpPr>
        <p:spPr/>
        <p:txBody>
          <a:bodyPr/>
          <a:lstStyle/>
          <a:p>
            <a:r>
              <a:rPr lang="it-IT" dirty="0"/>
              <a:t>Memoria e apprendimento</a:t>
            </a:r>
          </a:p>
        </p:txBody>
      </p:sp>
      <p:sp>
        <p:nvSpPr>
          <p:cNvPr id="3" name="Segnaposto contenuto 2">
            <a:extLst>
              <a:ext uri="{FF2B5EF4-FFF2-40B4-BE49-F238E27FC236}">
                <a16:creationId xmlns:a16="http://schemas.microsoft.com/office/drawing/2014/main" id="{513132BC-B7F1-4131-BE39-E9337B9524A3}"/>
              </a:ext>
            </a:extLst>
          </p:cNvPr>
          <p:cNvSpPr>
            <a:spLocks noGrp="1"/>
          </p:cNvSpPr>
          <p:nvPr>
            <p:ph sz="quarter" idx="1"/>
          </p:nvPr>
        </p:nvSpPr>
        <p:spPr/>
        <p:txBody>
          <a:bodyPr>
            <a:normAutofit lnSpcReduction="10000"/>
          </a:bodyPr>
          <a:lstStyle/>
          <a:p>
            <a:r>
              <a:rPr lang="it-IT" dirty="0"/>
              <a:t>La storia della capacità di apprendimento del computer ha una tappa fondamentale con Deep Blue il supercomputer della IBM costruito a Losanna e ora alla base di Human Brain Project</a:t>
            </a:r>
          </a:p>
          <a:p>
            <a:r>
              <a:rPr lang="it-IT" dirty="0"/>
              <a:t>Negli anni ‘90 riuscì a battere Kasparov campione mondiale di scacchi, non in tutte le partite ma nella maggioranza di esse</a:t>
            </a:r>
          </a:p>
          <a:p>
            <a:r>
              <a:rPr lang="it-IT" dirty="0"/>
              <a:t>La tecnica adottata era quella di calcolare tutte le possibili combinazioni di una serie di mosse: agli scacchi ogni mossa ha 20 possibilità</a:t>
            </a:r>
          </a:p>
          <a:p>
            <a:r>
              <a:rPr lang="it-IT" dirty="0"/>
              <a:t>Quando si cercò di affrontare un problema analogo col gioco cinese Go, poiché ad ogni mossa si aprivano 200 possibilità, quell’approccio fallì</a:t>
            </a:r>
          </a:p>
          <a:p>
            <a:endParaRPr lang="it-IT" dirty="0"/>
          </a:p>
        </p:txBody>
      </p:sp>
    </p:spTree>
    <p:extLst>
      <p:ext uri="{BB962C8B-B14F-4D97-AF65-F5344CB8AC3E}">
        <p14:creationId xmlns:p14="http://schemas.microsoft.com/office/powerpoint/2010/main" val="568667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D475C1-DBE7-42D8-8F11-AE3F8B7E964C}"/>
              </a:ext>
            </a:extLst>
          </p:cNvPr>
          <p:cNvSpPr>
            <a:spLocks noGrp="1"/>
          </p:cNvSpPr>
          <p:nvPr>
            <p:ph type="title"/>
          </p:nvPr>
        </p:nvSpPr>
        <p:spPr/>
        <p:txBody>
          <a:bodyPr/>
          <a:lstStyle/>
          <a:p>
            <a:r>
              <a:rPr lang="it-IT" dirty="0"/>
              <a:t>Memoria e apprendimento</a:t>
            </a:r>
          </a:p>
        </p:txBody>
      </p:sp>
      <p:sp>
        <p:nvSpPr>
          <p:cNvPr id="3" name="Segnaposto contenuto 2">
            <a:extLst>
              <a:ext uri="{FF2B5EF4-FFF2-40B4-BE49-F238E27FC236}">
                <a16:creationId xmlns:a16="http://schemas.microsoft.com/office/drawing/2014/main" id="{7F92D9C1-3E53-456F-B3F8-CA4ECECF3101}"/>
              </a:ext>
            </a:extLst>
          </p:cNvPr>
          <p:cNvSpPr>
            <a:spLocks noGrp="1"/>
          </p:cNvSpPr>
          <p:nvPr>
            <p:ph sz="quarter" idx="1"/>
          </p:nvPr>
        </p:nvSpPr>
        <p:spPr/>
        <p:txBody>
          <a:bodyPr/>
          <a:lstStyle/>
          <a:p>
            <a:r>
              <a:rPr lang="it-IT" dirty="0"/>
              <a:t>Si capì quindi che occorreva cambiare strategia di fondo nell’affronto di problemi complessi</a:t>
            </a:r>
          </a:p>
          <a:p>
            <a:r>
              <a:rPr lang="it-IT" dirty="0"/>
              <a:t>Non si potevano calcolare tutte le possibilità in anticipo per poi scegliere le vincenti, perché il calcolo era troppo dispendioso</a:t>
            </a:r>
          </a:p>
          <a:p>
            <a:r>
              <a:rPr lang="it-IT" dirty="0"/>
              <a:t>Si costruirono computer che fossero in grado, dato un problema, di affinare la soluzione del problema stesso attraverso input diversi: apprendimento delle soluzioni migliori già ritrovate e affinamento dei risultati facendo funzionare il computer in competizione con sé stesso</a:t>
            </a:r>
          </a:p>
        </p:txBody>
      </p:sp>
    </p:spTree>
    <p:extLst>
      <p:ext uri="{BB962C8B-B14F-4D97-AF65-F5344CB8AC3E}">
        <p14:creationId xmlns:p14="http://schemas.microsoft.com/office/powerpoint/2010/main" val="891938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7F31C2-B279-49B6-B757-962838DB7AD4}"/>
              </a:ext>
            </a:extLst>
          </p:cNvPr>
          <p:cNvSpPr>
            <a:spLocks noGrp="1"/>
          </p:cNvSpPr>
          <p:nvPr>
            <p:ph type="title"/>
          </p:nvPr>
        </p:nvSpPr>
        <p:spPr/>
        <p:txBody>
          <a:bodyPr/>
          <a:lstStyle/>
          <a:p>
            <a:r>
              <a:rPr lang="it-IT" dirty="0"/>
              <a:t>Memoria e apprendimento</a:t>
            </a:r>
          </a:p>
        </p:txBody>
      </p:sp>
      <p:sp>
        <p:nvSpPr>
          <p:cNvPr id="3" name="Segnaposto contenuto 2">
            <a:extLst>
              <a:ext uri="{FF2B5EF4-FFF2-40B4-BE49-F238E27FC236}">
                <a16:creationId xmlns:a16="http://schemas.microsoft.com/office/drawing/2014/main" id="{2DD7DE75-772A-4797-9FC0-8819FF04A785}"/>
              </a:ext>
            </a:extLst>
          </p:cNvPr>
          <p:cNvSpPr>
            <a:spLocks noGrp="1"/>
          </p:cNvSpPr>
          <p:nvPr>
            <p:ph sz="quarter" idx="1"/>
          </p:nvPr>
        </p:nvSpPr>
        <p:spPr/>
        <p:txBody>
          <a:bodyPr/>
          <a:lstStyle/>
          <a:p>
            <a:r>
              <a:rPr lang="it-IT" dirty="0"/>
              <a:t>Tale metodica si rivelò vincente ad esempio nel riconoscimento facciale: il tentativo di definire a priori una serie di parametri e misure che permettessero il riconoscimento facciale si dimostrò fallimentare</a:t>
            </a:r>
          </a:p>
          <a:p>
            <a:r>
              <a:rPr lang="it-IT" dirty="0"/>
              <a:t>Invece l’esposizione del programma a migliaia di facce diverse e «l’allenamento» ad esse permise lo sviluppo di programmi in grado di operare molto efficacemente</a:t>
            </a:r>
          </a:p>
          <a:p>
            <a:r>
              <a:rPr lang="it-IT" dirty="0"/>
              <a:t>Comunque alla base di tali programmi stanno precisi algoritmi predisposti per ottenere il risultato con quelle modalità di acquisizione dati</a:t>
            </a:r>
          </a:p>
        </p:txBody>
      </p:sp>
    </p:spTree>
    <p:extLst>
      <p:ext uri="{BB962C8B-B14F-4D97-AF65-F5344CB8AC3E}">
        <p14:creationId xmlns:p14="http://schemas.microsoft.com/office/powerpoint/2010/main" val="1152450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2949BA-A548-4E7D-B86E-A69874EBC0FC}"/>
              </a:ext>
            </a:extLst>
          </p:cNvPr>
          <p:cNvSpPr>
            <a:spLocks noGrp="1"/>
          </p:cNvSpPr>
          <p:nvPr>
            <p:ph type="title"/>
          </p:nvPr>
        </p:nvSpPr>
        <p:spPr/>
        <p:txBody>
          <a:bodyPr/>
          <a:lstStyle/>
          <a:p>
            <a:r>
              <a:rPr lang="it-IT" dirty="0"/>
              <a:t>Memoria e apprendimento</a:t>
            </a:r>
          </a:p>
        </p:txBody>
      </p:sp>
      <p:sp>
        <p:nvSpPr>
          <p:cNvPr id="3" name="Segnaposto contenuto 2">
            <a:extLst>
              <a:ext uri="{FF2B5EF4-FFF2-40B4-BE49-F238E27FC236}">
                <a16:creationId xmlns:a16="http://schemas.microsoft.com/office/drawing/2014/main" id="{CBBF65D6-6AB5-44AD-BF10-AC1FF01B3893}"/>
              </a:ext>
            </a:extLst>
          </p:cNvPr>
          <p:cNvSpPr>
            <a:spLocks noGrp="1"/>
          </p:cNvSpPr>
          <p:nvPr>
            <p:ph sz="quarter" idx="1"/>
          </p:nvPr>
        </p:nvSpPr>
        <p:spPr/>
        <p:txBody>
          <a:bodyPr/>
          <a:lstStyle/>
          <a:p>
            <a:r>
              <a:rPr lang="it-IT" dirty="0"/>
              <a:t>Una macchina di questo genere fu in grado di battere il campione mondiale di Go</a:t>
            </a:r>
          </a:p>
          <a:p>
            <a:r>
              <a:rPr lang="it-IT" dirty="0"/>
              <a:t>Presto programmi di questo genere verranno applicati alla lettura delle immagini RM e TC e alla lettura dei vetrini in anatomia patologica</a:t>
            </a:r>
          </a:p>
          <a:p>
            <a:r>
              <a:rPr lang="it-IT" dirty="0"/>
              <a:t>Si possono applicare tali programmi anche al processo diagnostico, ma solo come supporto perché l’approccio al malato concreto dovrà sempre essere mediato da un medico, senza il quale resta problematica la raccolta dei dati e non si sa chi possa assumersi la responsabilità della diagnosi</a:t>
            </a:r>
          </a:p>
        </p:txBody>
      </p:sp>
    </p:spTree>
    <p:extLst>
      <p:ext uri="{BB962C8B-B14F-4D97-AF65-F5344CB8AC3E}">
        <p14:creationId xmlns:p14="http://schemas.microsoft.com/office/powerpoint/2010/main" val="1306677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studio scientifico del Cervello</a:t>
            </a:r>
            <a:endParaRPr lang="en-US" dirty="0"/>
          </a:p>
        </p:txBody>
      </p:sp>
      <p:sp>
        <p:nvSpPr>
          <p:cNvPr id="3" name="Segnaposto contenuto 2"/>
          <p:cNvSpPr>
            <a:spLocks noGrp="1"/>
          </p:cNvSpPr>
          <p:nvPr>
            <p:ph sz="quarter" idx="1"/>
          </p:nvPr>
        </p:nvSpPr>
        <p:spPr/>
        <p:txBody>
          <a:bodyPr/>
          <a:lstStyle/>
          <a:p>
            <a:r>
              <a:rPr lang="it-IT" dirty="0"/>
              <a:t>Due tecniche permettono attualmente di analizzare, per lo meno grossolanamente, cosa accade nel cervello quando il soggetto svolge un determinato compito:</a:t>
            </a:r>
          </a:p>
          <a:p>
            <a:pPr lvl="1"/>
            <a:r>
              <a:rPr lang="it-IT" dirty="0"/>
              <a:t>La risonanza magnetica funzionale (</a:t>
            </a:r>
            <a:r>
              <a:rPr lang="it-IT" dirty="0" err="1"/>
              <a:t>fNMR</a:t>
            </a:r>
            <a:r>
              <a:rPr lang="it-IT" dirty="0"/>
              <a:t>) che studia le variazioni di ossigenazione dell’emoglobina e del flusso ematico di aree cerebrali</a:t>
            </a:r>
          </a:p>
          <a:p>
            <a:pPr lvl="1"/>
            <a:r>
              <a:rPr lang="it-IT" dirty="0"/>
              <a:t>La </a:t>
            </a:r>
            <a:r>
              <a:rPr lang="it-IT" dirty="0" err="1"/>
              <a:t>Magnetoelettroencefalografia</a:t>
            </a:r>
            <a:r>
              <a:rPr lang="it-IT" dirty="0"/>
              <a:t> ad alta densità che permette di registrare differenze di potenziale sia tra nuclei centrali e corteccia, sia tra aree corticali vicine</a:t>
            </a:r>
            <a:endParaRPr lang="en-US" dirty="0"/>
          </a:p>
        </p:txBody>
      </p:sp>
    </p:spTree>
    <p:extLst>
      <p:ext uri="{BB962C8B-B14F-4D97-AF65-F5344CB8AC3E}">
        <p14:creationId xmlns:p14="http://schemas.microsoft.com/office/powerpoint/2010/main" val="2014259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fmri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6013" y="836613"/>
            <a:ext cx="6769100"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fmri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150" y="692150"/>
            <a:ext cx="5329238"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fMRI</a:t>
            </a:r>
            <a:endParaRPr lang="it-IT" dirty="0"/>
          </a:p>
        </p:txBody>
      </p:sp>
      <p:sp>
        <p:nvSpPr>
          <p:cNvPr id="3" name="Segnaposto contenuto 2"/>
          <p:cNvSpPr>
            <a:spLocks noGrp="1"/>
          </p:cNvSpPr>
          <p:nvPr>
            <p:ph sz="quarter" idx="1"/>
          </p:nvPr>
        </p:nvSpPr>
        <p:spPr/>
        <p:txBody>
          <a:bodyPr>
            <a:normAutofit lnSpcReduction="10000"/>
          </a:bodyPr>
          <a:lstStyle/>
          <a:p>
            <a:r>
              <a:rPr lang="it-IT" dirty="0"/>
              <a:t>La risonanza magnetica funzionale, o </a:t>
            </a:r>
            <a:r>
              <a:rPr lang="it-IT" dirty="0" err="1"/>
              <a:t>fMRI</a:t>
            </a:r>
            <a:r>
              <a:rPr lang="it-IT" dirty="0"/>
              <a:t> (</a:t>
            </a:r>
            <a:r>
              <a:rPr lang="it-IT" i="1" dirty="0" err="1"/>
              <a:t>Functional</a:t>
            </a:r>
            <a:r>
              <a:rPr lang="it-IT" i="1" dirty="0"/>
              <a:t> </a:t>
            </a:r>
            <a:r>
              <a:rPr lang="it-IT" i="1" dirty="0" err="1"/>
              <a:t>Magnetic</a:t>
            </a:r>
            <a:r>
              <a:rPr lang="it-IT" i="1" dirty="0"/>
              <a:t> </a:t>
            </a:r>
            <a:r>
              <a:rPr lang="it-IT" i="1" dirty="0" err="1"/>
              <a:t>Resonance</a:t>
            </a:r>
            <a:r>
              <a:rPr lang="it-IT" i="1" dirty="0"/>
              <a:t> </a:t>
            </a:r>
            <a:r>
              <a:rPr lang="it-IT" i="1" dirty="0" err="1"/>
              <a:t>Imaging</a:t>
            </a:r>
            <a:r>
              <a:rPr lang="it-IT" dirty="0"/>
              <a:t>), è una tecnica di </a:t>
            </a:r>
            <a:r>
              <a:rPr lang="it-IT" i="1" dirty="0" err="1"/>
              <a:t>imaging</a:t>
            </a:r>
            <a:r>
              <a:rPr lang="it-IT" dirty="0"/>
              <a:t> biomedico che consiste nell'uso dell'</a:t>
            </a:r>
            <a:r>
              <a:rPr lang="it-IT" i="1" dirty="0" err="1"/>
              <a:t>imaging</a:t>
            </a:r>
            <a:r>
              <a:rPr lang="it-IT" dirty="0"/>
              <a:t> a risonanza magnetica per valutare la </a:t>
            </a:r>
            <a:r>
              <a:rPr lang="it-IT" i="1" dirty="0"/>
              <a:t>funzionalità</a:t>
            </a:r>
            <a:r>
              <a:rPr lang="it-IT" dirty="0"/>
              <a:t> di un organo o un apparato, in maniera complementare all'</a:t>
            </a:r>
            <a:r>
              <a:rPr lang="it-IT" i="1" dirty="0" err="1"/>
              <a:t>imaging</a:t>
            </a:r>
            <a:r>
              <a:rPr lang="it-IT" i="1" dirty="0"/>
              <a:t> morfologico</a:t>
            </a:r>
            <a:endParaRPr lang="it-IT" dirty="0"/>
          </a:p>
          <a:p>
            <a:r>
              <a:rPr lang="it-IT" dirty="0"/>
              <a:t>Sebbene </a:t>
            </a:r>
            <a:r>
              <a:rPr lang="it-IT" i="1" dirty="0"/>
              <a:t>risonanza magnetica funzionale</a:t>
            </a:r>
            <a:r>
              <a:rPr lang="it-IT" dirty="0"/>
              <a:t> sia una terminologia generica, ovvero applicabile a qualsiasi tecnica di </a:t>
            </a:r>
            <a:r>
              <a:rPr lang="it-IT" i="1" dirty="0" err="1"/>
              <a:t>imaging</a:t>
            </a:r>
            <a:r>
              <a:rPr lang="it-IT" dirty="0"/>
              <a:t> a risonanza magnetica che dia informazioni aggiuntive rispetto alla semplice morfologia di qualsiasi organo, essa è spesso usata come sinonimo di risonanza magnetica funzionale </a:t>
            </a:r>
            <a:r>
              <a:rPr lang="it-IT" i="1" dirty="0"/>
              <a:t>dell’encefalo</a:t>
            </a:r>
            <a:endParaRPr lang="it-IT" dirty="0"/>
          </a:p>
          <a:p>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fMRI</a:t>
            </a:r>
            <a:endParaRPr lang="it-IT" dirty="0"/>
          </a:p>
        </p:txBody>
      </p:sp>
      <p:sp>
        <p:nvSpPr>
          <p:cNvPr id="3" name="Segnaposto contenuto 2"/>
          <p:cNvSpPr>
            <a:spLocks noGrp="1"/>
          </p:cNvSpPr>
          <p:nvPr>
            <p:ph sz="quarter" idx="1"/>
          </p:nvPr>
        </p:nvSpPr>
        <p:spPr/>
        <p:txBody>
          <a:bodyPr>
            <a:normAutofit fontScale="92500"/>
          </a:bodyPr>
          <a:lstStyle/>
          <a:p>
            <a:r>
              <a:rPr lang="it-IT" dirty="0"/>
              <a:t>Questa tecnica è in grado di visualizzare la risposta emodinamica (cambiamenti nel contenuto di ossigeno del parenchima e dei capillari) correlata all'attività neuronale del cervello</a:t>
            </a:r>
          </a:p>
          <a:p>
            <a:r>
              <a:rPr lang="it-IT" dirty="0"/>
              <a:t>L'emoglobina è diamagnetica (respinta da un campo magnetico) quando ossigenata, ma paramagnetica (attratta da un campo magnetico, analogamente al ferro) quando non ossigenata. Questi differenti segnali possono essere rilevati usando un'appropriata sequenza di impulsi RMN, ad esempio il segnale differenziale </a:t>
            </a:r>
            <a:r>
              <a:rPr lang="it-IT" i="1" dirty="0" err="1"/>
              <a:t>Blood</a:t>
            </a:r>
            <a:r>
              <a:rPr lang="it-IT" i="1" dirty="0"/>
              <a:t> </a:t>
            </a:r>
            <a:r>
              <a:rPr lang="it-IT" i="1" dirty="0" err="1"/>
              <a:t>Oxygenation</a:t>
            </a:r>
            <a:r>
              <a:rPr lang="it-IT" i="1" dirty="0"/>
              <a:t> </a:t>
            </a:r>
            <a:r>
              <a:rPr lang="it-IT" i="1" dirty="0" err="1"/>
              <a:t>Level</a:t>
            </a:r>
            <a:r>
              <a:rPr lang="it-IT" i="1" dirty="0"/>
              <a:t> </a:t>
            </a:r>
            <a:r>
              <a:rPr lang="it-IT" i="1" dirty="0" err="1"/>
              <a:t>Dependent</a:t>
            </a:r>
            <a:r>
              <a:rPr lang="it-IT" dirty="0"/>
              <a:t> (BOLD). Una minore intensità del BOLD deriva da un aumento della concentrazione di emoglobina non ossigenata e viceversa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fMRI</a:t>
            </a:r>
            <a:endParaRPr lang="it-IT" dirty="0"/>
          </a:p>
        </p:txBody>
      </p:sp>
      <p:sp>
        <p:nvSpPr>
          <p:cNvPr id="3" name="Segnaposto contenuto 2"/>
          <p:cNvSpPr>
            <a:spLocks noGrp="1"/>
          </p:cNvSpPr>
          <p:nvPr>
            <p:ph sz="quarter" idx="1"/>
          </p:nvPr>
        </p:nvSpPr>
        <p:spPr/>
        <p:txBody>
          <a:bodyPr/>
          <a:lstStyle/>
          <a:p>
            <a:r>
              <a:rPr lang="it-IT" dirty="0"/>
              <a:t>Ciò che si rileva in modo alquanto indiretto è e resta un correlato metabolico della particolare attività umana in esame in quel particolare soggetto, in quel determinato momento e in quel particolare </a:t>
            </a:r>
            <a:r>
              <a:rPr lang="it-IT" i="1" dirty="0" err="1"/>
              <a:t>setting</a:t>
            </a:r>
            <a:r>
              <a:rPr lang="it-IT" dirty="0"/>
              <a:t> sperimentale o comunque situazionale</a:t>
            </a:r>
          </a:p>
          <a:p>
            <a:r>
              <a:rPr lang="it-IT" dirty="0"/>
              <a:t>Arguire come fanno molti che quanto rileviamo è la causa efficiente dell’attività umana in studio è pura speculazione determinata da un’idea preconcetta circa il soggetto umano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Hd-Magneto-EEG</a:t>
            </a:r>
            <a:endParaRPr lang="it-IT" dirty="0"/>
          </a:p>
        </p:txBody>
      </p:sp>
      <p:sp>
        <p:nvSpPr>
          <p:cNvPr id="3" name="Segnaposto contenuto 2"/>
          <p:cNvSpPr>
            <a:spLocks noGrp="1"/>
          </p:cNvSpPr>
          <p:nvPr>
            <p:ph sz="quarter" idx="1"/>
          </p:nvPr>
        </p:nvSpPr>
        <p:spPr/>
        <p:txBody>
          <a:bodyPr>
            <a:normAutofit/>
          </a:bodyPr>
          <a:lstStyle/>
          <a:p>
            <a:r>
              <a:rPr lang="it-IT" dirty="0"/>
              <a:t>L’Elettroencefalogramma normale (EEG) è una tecnica di registrazione delle onde elettriche (variazioni di potenziale) generate dal cervello con elettrodi di registrazione fissati sullo scalpo. La risoluzione spaziale ha una approssimazione che nell’applicazione clinica </a:t>
            </a:r>
            <a:r>
              <a:rPr lang="it-IT" dirty="0" err="1"/>
              <a:t>routinaria</a:t>
            </a:r>
            <a:r>
              <a:rPr lang="it-IT" dirty="0"/>
              <a:t> degli elettrodi può arrivare all’ordine dei centimetri nella localizzazione della sede dell’attività registrata. La registrazione elettrofisiologica allo scalpo scotomizza l’attività bioelettrica di vaste aree (basali, mesiali, </a:t>
            </a:r>
            <a:r>
              <a:rPr lang="it-IT" dirty="0" err="1"/>
              <a:t>scissurali</a:t>
            </a:r>
            <a:r>
              <a:rPr lang="it-IT" dirty="0"/>
              <a:t>) della corteccia emisferica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Hd-Magneto-EEG</a:t>
            </a:r>
            <a:endParaRPr lang="it-IT" dirty="0"/>
          </a:p>
        </p:txBody>
      </p:sp>
      <p:sp>
        <p:nvSpPr>
          <p:cNvPr id="3" name="Segnaposto contenuto 2"/>
          <p:cNvSpPr>
            <a:spLocks noGrp="1"/>
          </p:cNvSpPr>
          <p:nvPr>
            <p:ph sz="quarter" idx="1"/>
          </p:nvPr>
        </p:nvSpPr>
        <p:spPr/>
        <p:txBody>
          <a:bodyPr/>
          <a:lstStyle/>
          <a:p>
            <a:r>
              <a:rPr lang="it-IT" dirty="0"/>
              <a:t>Tali nette limitazioni della tecnica diagnostica </a:t>
            </a:r>
            <a:r>
              <a:rPr lang="it-IT" dirty="0" err="1"/>
              <a:t>routinaria</a:t>
            </a:r>
            <a:r>
              <a:rPr lang="it-IT" dirty="0"/>
              <a:t> dell’EEG sono state in parte ovviate da alcune evoluzioni recenti quali l’EEG ad alta densità (</a:t>
            </a:r>
            <a:r>
              <a:rPr lang="it-IT" dirty="0" err="1"/>
              <a:t>hd-EEG</a:t>
            </a:r>
            <a:r>
              <a:rPr lang="it-IT" dirty="0"/>
              <a:t>) (aumenta notevolmente il numero degli elettrodi registranti) e la </a:t>
            </a:r>
            <a:r>
              <a:rPr lang="it-IT" dirty="0" err="1"/>
              <a:t>magneto-EEG</a:t>
            </a:r>
            <a:r>
              <a:rPr lang="it-IT" dirty="0"/>
              <a:t> (M-EEG) (che permette di registrare i potenziali che si propagano sulla corteccia)</a:t>
            </a:r>
          </a:p>
          <a:p>
            <a:r>
              <a:rPr lang="it-IT" dirty="0"/>
              <a:t>In compenso questa tecnica ha una risoluzione temporale molto elevata, nell’ordine dei millisecondi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Hd-Magneto-EEG</a:t>
            </a:r>
            <a:endParaRPr lang="it-IT" dirty="0"/>
          </a:p>
        </p:txBody>
      </p:sp>
      <p:sp>
        <p:nvSpPr>
          <p:cNvPr id="3" name="Segnaposto contenuto 2"/>
          <p:cNvSpPr>
            <a:spLocks noGrp="1"/>
          </p:cNvSpPr>
          <p:nvPr>
            <p:ph sz="quarter" idx="1"/>
          </p:nvPr>
        </p:nvSpPr>
        <p:spPr/>
        <p:txBody>
          <a:bodyPr>
            <a:normAutofit lnSpcReduction="10000"/>
          </a:bodyPr>
          <a:lstStyle/>
          <a:p>
            <a:r>
              <a:rPr lang="it-IT" dirty="0"/>
              <a:t>Si possono pertanto studiare e localizzare le variazione delle onde elettriche che si generano durante l’esecuzione di un compito o per uno stimolo sensoriale.</a:t>
            </a:r>
          </a:p>
          <a:p>
            <a:r>
              <a:rPr lang="it-IT" dirty="0"/>
              <a:t>Tecniche di questo genere vengono già applicate per incrementare le capacità di guida dei caccia supersonici, mediante l’uso di caschi dotati di registratori di attività elettrica cerebrale.</a:t>
            </a:r>
          </a:p>
          <a:p>
            <a:r>
              <a:rPr lang="it-IT" dirty="0"/>
              <a:t>Vi sono prospettive concrete che tali applicazioni potranno in futuro consentire l’uso di arti meccanici negli amputati guidati dalla volontà del movimento registrata da opportuni elettrodi sullo scalpo</a:t>
            </a:r>
          </a:p>
          <a:p>
            <a:endParaRPr lang="it-IT"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Modellizzazione dei neuroni</a:t>
            </a:r>
          </a:p>
        </p:txBody>
      </p:sp>
      <p:sp>
        <p:nvSpPr>
          <p:cNvPr id="3" name="Segnaposto contenuto 2"/>
          <p:cNvSpPr>
            <a:spLocks noGrp="1"/>
          </p:cNvSpPr>
          <p:nvPr>
            <p:ph sz="quarter" idx="1"/>
          </p:nvPr>
        </p:nvSpPr>
        <p:spPr/>
        <p:txBody>
          <a:bodyPr>
            <a:normAutofit fontScale="92500" lnSpcReduction="10000"/>
          </a:bodyPr>
          <a:lstStyle/>
          <a:p>
            <a:r>
              <a:rPr lang="it-IT" dirty="0"/>
              <a:t>A partire dai dati anatomici e funzionali di singoli neuroni è possibile costruire un modello matematico del neurone stesso e osservarne il funzionamento in </a:t>
            </a:r>
            <a:r>
              <a:rPr lang="it-IT" dirty="0" err="1"/>
              <a:t>silico</a:t>
            </a:r>
            <a:endParaRPr lang="it-IT" dirty="0"/>
          </a:p>
          <a:p>
            <a:r>
              <a:rPr lang="it-IT" dirty="0"/>
              <a:t>In un aggiornamento recente di Human Brain Project è stato mostrato un modello di neurone cellula di </a:t>
            </a:r>
            <a:r>
              <a:rPr lang="it-IT" dirty="0" err="1"/>
              <a:t>Purkinji</a:t>
            </a:r>
            <a:r>
              <a:rPr lang="it-IT" dirty="0"/>
              <a:t> costruito sulla base di 65 equazioni differenziali</a:t>
            </a:r>
          </a:p>
          <a:p>
            <a:r>
              <a:rPr lang="it-IT" dirty="0"/>
              <a:t>Tale modello ha permesso di ipotizzare l’esistenza di un canale ionico non ancora individuato, che è stato poi scoperto e caratterizzato</a:t>
            </a:r>
          </a:p>
          <a:p>
            <a:r>
              <a:rPr lang="it-IT" dirty="0"/>
              <a:t>Ogni modello deve poi essere validato nella sua capacità di rappresentare il funzionamento di un neurone in vitro e di predirne il comportamento</a:t>
            </a:r>
          </a:p>
        </p:txBody>
      </p:sp>
    </p:spTree>
    <p:extLst>
      <p:ext uri="{BB962C8B-B14F-4D97-AF65-F5344CB8AC3E}">
        <p14:creationId xmlns:p14="http://schemas.microsoft.com/office/powerpoint/2010/main" val="38121724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Modello di un circuito neuronale</a:t>
            </a:r>
          </a:p>
        </p:txBody>
      </p:sp>
      <p:sp>
        <p:nvSpPr>
          <p:cNvPr id="3" name="Segnaposto contenuto 2"/>
          <p:cNvSpPr>
            <a:spLocks noGrp="1"/>
          </p:cNvSpPr>
          <p:nvPr>
            <p:ph sz="quarter" idx="1"/>
          </p:nvPr>
        </p:nvSpPr>
        <p:spPr/>
        <p:txBody>
          <a:bodyPr>
            <a:normAutofit lnSpcReduction="10000"/>
          </a:bodyPr>
          <a:lstStyle/>
          <a:p>
            <a:r>
              <a:rPr lang="it-IT" dirty="0"/>
              <a:t>Per poter costruire un modello di un circuito neuronale non si può usare il modello del singolo neurone perché il calcolo diventa rapidamente (al crescere delle unità) impossibile e troppo lento</a:t>
            </a:r>
          </a:p>
          <a:p>
            <a:r>
              <a:rPr lang="it-IT" dirty="0"/>
              <a:t>Occorre una semplificazione: essa è stata ottenuta mediante la riduzione delle equazioni differenziali a 3</a:t>
            </a:r>
          </a:p>
          <a:p>
            <a:r>
              <a:rPr lang="it-IT" dirty="0"/>
              <a:t>Il tal modo si possono costruire modelli di circuiti neuronali che rappresentano adeguatamente il funzionamento in vitro o in vivo</a:t>
            </a:r>
          </a:p>
          <a:p>
            <a:r>
              <a:rPr lang="it-IT" dirty="0"/>
              <a:t>Circuiti di questo genere mostrano capacità di apprendimento e si dimostrano efficienti nel presiedere a compiti stabiliti dal ricercatore</a:t>
            </a:r>
          </a:p>
        </p:txBody>
      </p:sp>
    </p:spTree>
    <p:extLst>
      <p:ext uri="{BB962C8B-B14F-4D97-AF65-F5344CB8AC3E}">
        <p14:creationId xmlns:p14="http://schemas.microsoft.com/office/powerpoint/2010/main" val="4024371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Infissione di elettrodi nel cervello</a:t>
            </a:r>
          </a:p>
        </p:txBody>
      </p:sp>
      <p:sp>
        <p:nvSpPr>
          <p:cNvPr id="3" name="Segnaposto contenuto 2"/>
          <p:cNvSpPr>
            <a:spLocks noGrp="1"/>
          </p:cNvSpPr>
          <p:nvPr>
            <p:ph sz="quarter" idx="1"/>
          </p:nvPr>
        </p:nvSpPr>
        <p:spPr/>
        <p:txBody>
          <a:bodyPr>
            <a:normAutofit lnSpcReduction="10000"/>
          </a:bodyPr>
          <a:lstStyle/>
          <a:p>
            <a:r>
              <a:rPr lang="it-IT" dirty="0"/>
              <a:t>Esiste una vasta gamma di elettrodi ad asta o a lamina che possono essere inseriti nel cervello per svariate condizioni cliniche: studio di focolai epilettici, stimolatori profondi e superficiali (M di Parkinson </a:t>
            </a:r>
            <a:r>
              <a:rPr lang="it-IT" dirty="0" err="1"/>
              <a:t>etc</a:t>
            </a:r>
            <a:r>
              <a:rPr lang="it-IT" dirty="0"/>
              <a:t>), stimolazione talamica per il risveglio dai comi, impianti temporanei per il comando di arti meccanici</a:t>
            </a:r>
          </a:p>
          <a:p>
            <a:r>
              <a:rPr lang="it-IT" dirty="0"/>
              <a:t>La bioingegneria è riuscita a produrre elettrodi che permettono registrazione e stimolazione di singoli neuroni</a:t>
            </a:r>
          </a:p>
          <a:p>
            <a:r>
              <a:rPr lang="it-IT" dirty="0"/>
              <a:t>Le registrazione di attività spontanea o indotta ci permette di conoscere il funzionamento dei circuiti indagati</a:t>
            </a:r>
          </a:p>
        </p:txBody>
      </p:sp>
    </p:spTree>
    <p:extLst>
      <p:ext uri="{BB962C8B-B14F-4D97-AF65-F5344CB8AC3E}">
        <p14:creationId xmlns:p14="http://schemas.microsoft.com/office/powerpoint/2010/main" val="3561540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Elettrodi per la terapia chirurgica dell’epilessia</a:t>
            </a:r>
          </a:p>
        </p:txBody>
      </p:sp>
      <p:sp>
        <p:nvSpPr>
          <p:cNvPr id="3" name="Segnaposto contenuto 2"/>
          <p:cNvSpPr>
            <a:spLocks noGrp="1"/>
          </p:cNvSpPr>
          <p:nvPr>
            <p:ph sz="quarter" idx="1"/>
          </p:nvPr>
        </p:nvSpPr>
        <p:spPr/>
        <p:txBody>
          <a:bodyPr/>
          <a:lstStyle/>
          <a:p>
            <a:r>
              <a:rPr lang="it-IT" dirty="0"/>
              <a:t>Caso clinico comunicatomi dal Dr Rizzi della Neurochirurgia di Niguarda</a:t>
            </a:r>
          </a:p>
          <a:p>
            <a:r>
              <a:rPr lang="it-IT" dirty="0"/>
              <a:t>Paziente giovane affetta da epilessia focale complessa con afasia durante le crisi anche prolungate</a:t>
            </a:r>
          </a:p>
          <a:p>
            <a:r>
              <a:rPr lang="it-IT" dirty="0"/>
              <a:t>L’epilessia si dimostra farmaco resistente</a:t>
            </a:r>
          </a:p>
          <a:p>
            <a:r>
              <a:rPr lang="it-IT" dirty="0"/>
              <a:t>Lo studio con EEG di superficie, anche prolungato e in video non permette di sceverare sul lato del focolaio o sulla sua bilateralità</a:t>
            </a:r>
          </a:p>
          <a:p>
            <a:r>
              <a:rPr lang="it-IT" dirty="0"/>
              <a:t>La paziente peggiora e presenta franco deterioramento cognitivo e afasia persistente</a:t>
            </a:r>
          </a:p>
        </p:txBody>
      </p:sp>
    </p:spTree>
    <p:extLst>
      <p:ext uri="{BB962C8B-B14F-4D97-AF65-F5344CB8AC3E}">
        <p14:creationId xmlns:p14="http://schemas.microsoft.com/office/powerpoint/2010/main" val="9984568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575F6D"/>
                </a:solidFill>
              </a:rPr>
              <a:t>Elettrodi per la terapia chirurgica dell’epilessia</a:t>
            </a:r>
            <a:endParaRPr lang="it-IT" dirty="0"/>
          </a:p>
        </p:txBody>
      </p:sp>
      <p:sp>
        <p:nvSpPr>
          <p:cNvPr id="3" name="Segnaposto contenuto 2"/>
          <p:cNvSpPr>
            <a:spLocks noGrp="1"/>
          </p:cNvSpPr>
          <p:nvPr>
            <p:ph sz="quarter" idx="1"/>
          </p:nvPr>
        </p:nvSpPr>
        <p:spPr/>
        <p:txBody>
          <a:bodyPr/>
          <a:lstStyle/>
          <a:p>
            <a:r>
              <a:rPr lang="it-IT" dirty="0"/>
              <a:t>Si decide di posizionare elettrodi bilaterali in temporale e di registrare</a:t>
            </a:r>
          </a:p>
          <a:p>
            <a:r>
              <a:rPr lang="it-IT" dirty="0"/>
              <a:t>Il focolaio epilettico è localizzato nel giro temporale superiore dx e la scarica raggiunge in 40 </a:t>
            </a:r>
            <a:r>
              <a:rPr lang="it-IT" dirty="0" err="1"/>
              <a:t>msec</a:t>
            </a:r>
            <a:r>
              <a:rPr lang="it-IT" dirty="0"/>
              <a:t> il giro temporale </a:t>
            </a:r>
            <a:r>
              <a:rPr lang="it-IT" dirty="0" err="1"/>
              <a:t>sup</a:t>
            </a:r>
            <a:r>
              <a:rPr lang="it-IT" dirty="0"/>
              <a:t> di </a:t>
            </a:r>
            <a:r>
              <a:rPr lang="it-IT" dirty="0" err="1"/>
              <a:t>sn</a:t>
            </a:r>
            <a:r>
              <a:rPr lang="it-IT" dirty="0"/>
              <a:t> determinando afasia</a:t>
            </a:r>
          </a:p>
          <a:p>
            <a:r>
              <a:rPr lang="it-IT" dirty="0"/>
              <a:t>Attraverso gli elettrodi di dx vengono praticate piccole coagulazioni che migliorano nettamente il quadro</a:t>
            </a:r>
          </a:p>
          <a:p>
            <a:r>
              <a:rPr lang="it-IT" dirty="0"/>
              <a:t>Si procede alla rimozione ampia del giro temporale </a:t>
            </a:r>
            <a:r>
              <a:rPr lang="it-IT" dirty="0" err="1"/>
              <a:t>sup</a:t>
            </a:r>
            <a:r>
              <a:rPr lang="it-IT" dirty="0"/>
              <a:t> dx e la paziente guarisce</a:t>
            </a:r>
          </a:p>
        </p:txBody>
      </p:sp>
    </p:spTree>
    <p:extLst>
      <p:ext uri="{BB962C8B-B14F-4D97-AF65-F5344CB8AC3E}">
        <p14:creationId xmlns:p14="http://schemas.microsoft.com/office/powerpoint/2010/main" val="34881417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rgbClr val="575F6D"/>
                </a:solidFill>
              </a:rPr>
              <a:t>Elettrodi per la terapia chirurgica dell’epilessia</a:t>
            </a:r>
            <a:endParaRPr lang="it-IT" dirty="0"/>
          </a:p>
        </p:txBody>
      </p:sp>
      <p:sp>
        <p:nvSpPr>
          <p:cNvPr id="3" name="Segnaposto contenuto 2"/>
          <p:cNvSpPr>
            <a:spLocks noGrp="1"/>
          </p:cNvSpPr>
          <p:nvPr>
            <p:ph sz="quarter" idx="1"/>
          </p:nvPr>
        </p:nvSpPr>
        <p:spPr/>
        <p:txBody>
          <a:bodyPr/>
          <a:lstStyle/>
          <a:p>
            <a:r>
              <a:rPr lang="it-IT" dirty="0"/>
              <a:t>La predizione sul tempo di raggiungimento del lobo </a:t>
            </a:r>
            <a:r>
              <a:rPr lang="it-IT" dirty="0" err="1"/>
              <a:t>sn</a:t>
            </a:r>
            <a:r>
              <a:rPr lang="it-IT" dirty="0"/>
              <a:t> della scarica per una via diretta è di 18 </a:t>
            </a:r>
            <a:r>
              <a:rPr lang="it-IT" dirty="0" err="1"/>
              <a:t>msec</a:t>
            </a:r>
            <a:endParaRPr lang="it-IT" dirty="0"/>
          </a:p>
          <a:p>
            <a:r>
              <a:rPr lang="it-IT" dirty="0"/>
              <a:t>Resta a tutt’oggi sconosciuta la via percorsa dalla scarica per raggiungere il giro temporale </a:t>
            </a:r>
            <a:r>
              <a:rPr lang="it-IT" dirty="0" err="1"/>
              <a:t>sup</a:t>
            </a:r>
            <a:r>
              <a:rPr lang="it-IT" dirty="0"/>
              <a:t> </a:t>
            </a:r>
            <a:r>
              <a:rPr lang="it-IT" dirty="0" err="1"/>
              <a:t>sn</a:t>
            </a:r>
            <a:r>
              <a:rPr lang="it-IT" dirty="0"/>
              <a:t> e l’area di </a:t>
            </a:r>
            <a:r>
              <a:rPr lang="it-IT" dirty="0" err="1"/>
              <a:t>Wernike</a:t>
            </a:r>
            <a:endParaRPr lang="it-IT" dirty="0"/>
          </a:p>
        </p:txBody>
      </p:sp>
    </p:spTree>
    <p:extLst>
      <p:ext uri="{BB962C8B-B14F-4D97-AF65-F5344CB8AC3E}">
        <p14:creationId xmlns:p14="http://schemas.microsoft.com/office/powerpoint/2010/main" val="1393759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67544" y="260648"/>
            <a:ext cx="7937054" cy="1143000"/>
          </a:xfrm>
        </p:spPr>
        <p:txBody>
          <a:bodyPr/>
          <a:lstStyle/>
          <a:p>
            <a:r>
              <a:rPr lang="it-IT" dirty="0"/>
              <a:t>Grandezza della Coscienza</a:t>
            </a:r>
          </a:p>
        </p:txBody>
      </p:sp>
      <p:sp>
        <p:nvSpPr>
          <p:cNvPr id="55299" name="Rectangle 3"/>
          <p:cNvSpPr>
            <a:spLocks noGrp="1" noChangeArrowheads="1"/>
          </p:cNvSpPr>
          <p:nvPr>
            <p:ph idx="1"/>
          </p:nvPr>
        </p:nvSpPr>
        <p:spPr>
          <a:xfrm>
            <a:off x="228600" y="1772816"/>
            <a:ext cx="8519864" cy="4392488"/>
          </a:xfrm>
        </p:spPr>
        <p:txBody>
          <a:bodyPr>
            <a:normAutofit fontScale="92500"/>
          </a:bodyPr>
          <a:lstStyle/>
          <a:p>
            <a:pPr>
              <a:lnSpc>
                <a:spcPct val="90000"/>
              </a:lnSpc>
            </a:pPr>
            <a:r>
              <a:rPr lang="it-IT" dirty="0"/>
              <a:t>Ma nessuno dei metodi d’indagine scientifica del cervello che abbiamo illustrato ha mai mostrato cos’è la coscienza, ha mai afferrato la coscienza, ne ha mostrato </a:t>
            </a:r>
            <a:r>
              <a:rPr lang="it-IT" dirty="0" err="1"/>
              <a:t>l’origene</a:t>
            </a:r>
            <a:endParaRPr lang="it-IT" dirty="0"/>
          </a:p>
          <a:p>
            <a:pPr>
              <a:lnSpc>
                <a:spcPct val="90000"/>
              </a:lnSpc>
            </a:pPr>
            <a:r>
              <a:rPr lang="it-IT" dirty="0"/>
              <a:t>Essa appare a tutti, anche ai neuro scienziati, come il problema dei problemi</a:t>
            </a:r>
          </a:p>
          <a:p>
            <a:pPr>
              <a:lnSpc>
                <a:spcPct val="90000"/>
              </a:lnSpc>
            </a:pPr>
            <a:r>
              <a:rPr lang="it-IT" dirty="0"/>
              <a:t>L’unica ipotesi scientifica presa in considerazione appare quella riduzionista: la coscienza è riducibile al funzionamento di qualche circuito neuronale</a:t>
            </a:r>
          </a:p>
          <a:p>
            <a:pPr>
              <a:lnSpc>
                <a:spcPct val="90000"/>
              </a:lnSpc>
            </a:pPr>
            <a:r>
              <a:rPr lang="it-IT" dirty="0"/>
              <a:t>Ogni settimana viene annunciato che è stata scoperta la sede cerebrale di qualche funzione di essa, semplicemente perché è stata mostrata con qualche tecnica l’attivazione di una qualche area corticale durante un determinato stimolo somministrato o compito svolto</a:t>
            </a:r>
          </a:p>
        </p:txBody>
      </p:sp>
    </p:spTree>
    <p:extLst>
      <p:ext uri="{BB962C8B-B14F-4D97-AF65-F5344CB8AC3E}">
        <p14:creationId xmlns:p14="http://schemas.microsoft.com/office/powerpoint/2010/main" val="3492001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it-IT" dirty="0">
                <a:cs typeface="Times New Roman" pitchFamily="16" charset="0"/>
              </a:rPr>
              <a:t>Un punto di partenza ragionevole per comprendere la coscienza</a:t>
            </a:r>
          </a:p>
        </p:txBody>
      </p:sp>
      <p:sp>
        <p:nvSpPr>
          <p:cNvPr id="36867" name="Rectangle 3"/>
          <p:cNvSpPr>
            <a:spLocks noGrp="1" noChangeArrowheads="1"/>
          </p:cNvSpPr>
          <p:nvPr>
            <p:ph idx="1"/>
          </p:nvPr>
        </p:nvSpPr>
        <p:spPr>
          <a:xfrm>
            <a:off x="457200" y="1600200"/>
            <a:ext cx="7467600" cy="4133056"/>
          </a:xfrm>
        </p:spPr>
        <p:txBody>
          <a:bodyPr>
            <a:normAutofit/>
          </a:bodyPr>
          <a:lstStyle/>
          <a:p>
            <a:r>
              <a:rPr lang="it-IT" dirty="0">
                <a:cs typeface="Times New Roman" pitchFamily="16" charset="0"/>
              </a:rPr>
              <a:t>Ogni attività umana, ogni stato mentale, ogni pensiero, sentimento, gesto, percezione, esperienza ha un correlato </a:t>
            </a:r>
            <a:r>
              <a:rPr lang="it-IT" dirty="0" err="1">
                <a:cs typeface="Times New Roman" pitchFamily="16" charset="0"/>
              </a:rPr>
              <a:t>anatomo</a:t>
            </a:r>
            <a:r>
              <a:rPr lang="it-IT" dirty="0">
                <a:cs typeface="Times New Roman" pitchFamily="16" charset="0"/>
              </a:rPr>
              <a:t>-fisiologico e elettrofisiologico cerebrale. Io non esisto separato dal mio corpo, dal mio cervello dentro la dimensione spazio-temporale in cui tutti viviamo. Nulla può accadere in me che non abbia una base neurologica, che non implichi un’attivazione di circuiti nervosi, ma ciò non implica affatto che tutto sia riducibile al mio cervello</a:t>
            </a:r>
            <a:endParaRPr lang="it-IT" dirty="0"/>
          </a:p>
        </p:txBody>
      </p:sp>
    </p:spTree>
    <p:extLst>
      <p:ext uri="{BB962C8B-B14F-4D97-AF65-F5344CB8AC3E}">
        <p14:creationId xmlns:p14="http://schemas.microsoft.com/office/powerpoint/2010/main" val="25681087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cs typeface="Times New Roman" pitchFamily="16" charset="0"/>
              </a:rPr>
              <a:t>Un punto di partenza ragionevole per comprendere la coscienza</a:t>
            </a:r>
            <a:endParaRPr lang="it-IT" dirty="0"/>
          </a:p>
        </p:txBody>
      </p:sp>
      <p:sp>
        <p:nvSpPr>
          <p:cNvPr id="3" name="Segnaposto contenuto 2"/>
          <p:cNvSpPr>
            <a:spLocks noGrp="1"/>
          </p:cNvSpPr>
          <p:nvPr>
            <p:ph sz="quarter" idx="1"/>
          </p:nvPr>
        </p:nvSpPr>
        <p:spPr/>
        <p:txBody>
          <a:bodyPr/>
          <a:lstStyle/>
          <a:p>
            <a:r>
              <a:rPr lang="it-IT" dirty="0"/>
              <a:t>Poiché la coscienza riguarda il mio io, la mia soggettività, è sempre anche la mia coscienza (la coscienza altrui è intuita a partire dall’esperienza della mia coscienza), non posso partire dall’esterno per comprenderla, pena la situazione paradossale che possa esistere una conoscenza della mia coscienza esterna a me, migliore della mia esperienza personale</a:t>
            </a:r>
          </a:p>
          <a:p>
            <a:r>
              <a:rPr lang="it-IT" dirty="0"/>
              <a:t>Se voglio evitare il rischio di essere alienato in opinioni altrui, devo farmi una mia idea personale della mia coscienza, se voglio conoscerla</a:t>
            </a:r>
          </a:p>
        </p:txBody>
      </p:sp>
    </p:spTree>
    <p:extLst>
      <p:ext uri="{BB962C8B-B14F-4D97-AF65-F5344CB8AC3E}">
        <p14:creationId xmlns:p14="http://schemas.microsoft.com/office/powerpoint/2010/main" val="3302419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cs typeface="Times New Roman" pitchFamily="16" charset="0"/>
              </a:rPr>
              <a:t>Un punto di partenza ragionevole per comprendere la coscienza</a:t>
            </a:r>
            <a:endParaRPr lang="it-IT" dirty="0"/>
          </a:p>
        </p:txBody>
      </p:sp>
      <p:sp>
        <p:nvSpPr>
          <p:cNvPr id="3" name="Segnaposto contenuto 2"/>
          <p:cNvSpPr>
            <a:spLocks noGrp="1"/>
          </p:cNvSpPr>
          <p:nvPr>
            <p:ph sz="quarter" idx="1"/>
          </p:nvPr>
        </p:nvSpPr>
        <p:spPr/>
        <p:txBody>
          <a:bodyPr>
            <a:normAutofit lnSpcReduction="10000"/>
          </a:bodyPr>
          <a:lstStyle/>
          <a:p>
            <a:r>
              <a:rPr lang="it-IT" dirty="0"/>
              <a:t>Pertanto per conoscere cos’è la coscienza dovrò </a:t>
            </a:r>
            <a:r>
              <a:rPr lang="it-IT" b="1" dirty="0"/>
              <a:t>partire dalla mia esperienza, perché è nell’esperienza che la realtà mi si fa trasparente, viene da me conosciuta</a:t>
            </a:r>
            <a:r>
              <a:rPr lang="it-IT" dirty="0"/>
              <a:t>, compreso me stesso</a:t>
            </a:r>
          </a:p>
          <a:p>
            <a:r>
              <a:rPr lang="it-IT" dirty="0"/>
              <a:t>Dovrò dunque riflettere sull’esperienza che ho di me mentre agisco, vivo, penso, sono colpito dalle cose e dagli altri e qui ricercare cosa sia la mia coscienza</a:t>
            </a:r>
          </a:p>
          <a:p>
            <a:r>
              <a:rPr lang="it-IT" dirty="0"/>
              <a:t>Tuttavia, non basta una raccolta di esperienze e la loro analisi. Dovrò disporre di un criterio che mi permetta di sceverare il vero dal falso, l’essenziale dal secondario, il reale dall’opinione</a:t>
            </a:r>
          </a:p>
        </p:txBody>
      </p:sp>
    </p:spTree>
    <p:extLst>
      <p:ext uri="{BB962C8B-B14F-4D97-AF65-F5344CB8AC3E}">
        <p14:creationId xmlns:p14="http://schemas.microsoft.com/office/powerpoint/2010/main" val="27580886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cs typeface="Times New Roman" pitchFamily="16" charset="0"/>
              </a:rPr>
              <a:t>Un punto di partenza ragionevole per comprendere la coscienza</a:t>
            </a:r>
            <a:endParaRPr lang="it-IT" dirty="0"/>
          </a:p>
        </p:txBody>
      </p:sp>
      <p:sp>
        <p:nvSpPr>
          <p:cNvPr id="3" name="Segnaposto contenuto 2"/>
          <p:cNvSpPr>
            <a:spLocks noGrp="1"/>
          </p:cNvSpPr>
          <p:nvPr>
            <p:ph sz="quarter" idx="1"/>
          </p:nvPr>
        </p:nvSpPr>
        <p:spPr/>
        <p:txBody>
          <a:bodyPr/>
          <a:lstStyle/>
          <a:p>
            <a:r>
              <a:rPr lang="it-IT" dirty="0"/>
              <a:t>Tale criterio di giudizio dell’esperienza potrebbe essere esterno a me. Ma se così fosse mi sentirei alienato, in balia di altro esterno a me che mi determina e mi conosce più di me</a:t>
            </a:r>
          </a:p>
          <a:p>
            <a:r>
              <a:rPr lang="it-IT" dirty="0"/>
              <a:t>Perché io non sia alienato occorre che il criterio sia dentro di me, dentro la mia coscienza, dentro il mio io</a:t>
            </a:r>
          </a:p>
          <a:p>
            <a:r>
              <a:rPr lang="it-IT" dirty="0"/>
              <a:t>Ma allora siamo tutti in balia di un puro soggettivismo, condannati all’insensatezza e all’impossibilità di una conoscenza vera di noi stessi?</a:t>
            </a:r>
          </a:p>
        </p:txBody>
      </p:sp>
    </p:spTree>
    <p:extLst>
      <p:ext uri="{BB962C8B-B14F-4D97-AF65-F5344CB8AC3E}">
        <p14:creationId xmlns:p14="http://schemas.microsoft.com/office/powerpoint/2010/main" val="2965941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cs typeface="Times New Roman" pitchFamily="16" charset="0"/>
              </a:rPr>
              <a:t>Un punto di partenza ragionevole per comprendere la coscienza</a:t>
            </a:r>
            <a:endParaRPr lang="it-IT" dirty="0"/>
          </a:p>
        </p:txBody>
      </p:sp>
      <p:sp>
        <p:nvSpPr>
          <p:cNvPr id="3" name="Segnaposto contenuto 2"/>
          <p:cNvSpPr>
            <a:spLocks noGrp="1"/>
          </p:cNvSpPr>
          <p:nvPr>
            <p:ph sz="quarter" idx="1"/>
          </p:nvPr>
        </p:nvSpPr>
        <p:spPr/>
        <p:txBody>
          <a:bodyPr>
            <a:normAutofit lnSpcReduction="10000"/>
          </a:bodyPr>
          <a:lstStyle/>
          <a:p>
            <a:r>
              <a:rPr lang="it-IT" dirty="0"/>
              <a:t>La soluzione del problema non è poi così difficile: il criterio ultimo di giudizio è dentro di noi, ma esso non è in balia della nostra voglia del momento, è oggettivo, coincide con la nostra natura, con come siamo fatti</a:t>
            </a:r>
          </a:p>
          <a:p>
            <a:r>
              <a:rPr lang="it-IT" dirty="0"/>
              <a:t>Ciò è svelato in modo molto chiaro dal fatto che ogni bambino di qualunque cultura e di qualunque origine è impressionantemente simile a ciascuno di noi. Noi possiamo viaggiare attraverso la storia e sentire i grandi geni della poesia e della letteratura più vicini a noi rispetto agli uomini della nostra epoca e della nostra cultura</a:t>
            </a:r>
          </a:p>
        </p:txBody>
      </p:sp>
    </p:spTree>
    <p:extLst>
      <p:ext uri="{BB962C8B-B14F-4D97-AF65-F5344CB8AC3E}">
        <p14:creationId xmlns:p14="http://schemas.microsoft.com/office/powerpoint/2010/main" val="19565682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cs typeface="Times New Roman" pitchFamily="16" charset="0"/>
              </a:rPr>
              <a:t>Un punto di partenza ragionevole per comprendere la coscienza</a:t>
            </a:r>
            <a:endParaRPr lang="it-IT" dirty="0"/>
          </a:p>
        </p:txBody>
      </p:sp>
      <p:sp>
        <p:nvSpPr>
          <p:cNvPr id="3" name="Segnaposto contenuto 2"/>
          <p:cNvSpPr>
            <a:spLocks noGrp="1"/>
          </p:cNvSpPr>
          <p:nvPr>
            <p:ph sz="quarter" idx="1"/>
          </p:nvPr>
        </p:nvSpPr>
        <p:spPr>
          <a:xfrm>
            <a:off x="457200" y="1990536"/>
            <a:ext cx="7467600" cy="4030752"/>
          </a:xfrm>
        </p:spPr>
        <p:txBody>
          <a:bodyPr/>
          <a:lstStyle/>
          <a:p>
            <a:r>
              <a:rPr lang="it-IT" dirty="0"/>
              <a:t>Il criterio di giudizio, che ogni uomo possiede in quanto appunto è un uomo e non un animale, è costituito da quell’insieme di evidenze ultime, non ulteriormente analizzabili, e da quelle esigenze di giustizia, di amore, di verità, di felicità, che costituiscono appunto il nocciolo ultimo dell’io e ci protendono nell’avventura della vita, lanciano nel paragone con il tutto ogni essere umano che nasce sulla terra</a:t>
            </a:r>
          </a:p>
        </p:txBody>
      </p:sp>
    </p:spTree>
    <p:extLst>
      <p:ext uri="{BB962C8B-B14F-4D97-AF65-F5344CB8AC3E}">
        <p14:creationId xmlns:p14="http://schemas.microsoft.com/office/powerpoint/2010/main" val="32923901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it-IT" dirty="0"/>
              <a:t>Profondità della Coscienza</a:t>
            </a:r>
          </a:p>
        </p:txBody>
      </p:sp>
      <p:sp>
        <p:nvSpPr>
          <p:cNvPr id="49155" name="Rectangle 3"/>
          <p:cNvSpPr>
            <a:spLocks noGrp="1" noChangeArrowheads="1"/>
          </p:cNvSpPr>
          <p:nvPr>
            <p:ph idx="1"/>
          </p:nvPr>
        </p:nvSpPr>
        <p:spPr>
          <a:xfrm>
            <a:off x="467544" y="2060848"/>
            <a:ext cx="7467600" cy="2764904"/>
          </a:xfrm>
        </p:spPr>
        <p:txBody>
          <a:bodyPr/>
          <a:lstStyle/>
          <a:p>
            <a:r>
              <a:rPr lang="it-IT" dirty="0"/>
              <a:t>L’inesauribilità della risposta alle esigenze costitutive del nostro io è strutturale, cioè così inerente alla nostra natura che ne rappresenta la caratteristica d’essere.  Fra un milione d’anni la questione posta da quelle domande sarà caso mai esasperata, non risposta</a:t>
            </a:r>
          </a:p>
        </p:txBody>
      </p:sp>
    </p:spTree>
    <p:extLst>
      <p:ext uri="{BB962C8B-B14F-4D97-AF65-F5344CB8AC3E}">
        <p14:creationId xmlns:p14="http://schemas.microsoft.com/office/powerpoint/2010/main" val="11227183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mj-cs"/>
              </a:rPr>
              <a:t>Profondità della Coscienza</a:t>
            </a:r>
            <a:endParaRPr lang="it-IT" dirty="0"/>
          </a:p>
        </p:txBody>
      </p:sp>
      <p:sp>
        <p:nvSpPr>
          <p:cNvPr id="50179" name="Rectangle 3"/>
          <p:cNvSpPr>
            <a:spLocks noGrp="1" noChangeArrowheads="1"/>
          </p:cNvSpPr>
          <p:nvPr>
            <p:ph idx="1"/>
          </p:nvPr>
        </p:nvSpPr>
        <p:spPr/>
        <p:txBody>
          <a:bodyPr/>
          <a:lstStyle/>
          <a:p>
            <a:r>
              <a:rPr lang="it-IT" dirty="0"/>
              <a:t>Forse s’avessi io </a:t>
            </a:r>
            <a:r>
              <a:rPr lang="it-IT" dirty="0" err="1"/>
              <a:t>l’ale</a:t>
            </a:r>
            <a:endParaRPr lang="it-IT" dirty="0"/>
          </a:p>
          <a:p>
            <a:r>
              <a:rPr lang="it-IT" dirty="0"/>
              <a:t>Da volar su le nubi,</a:t>
            </a:r>
          </a:p>
          <a:p>
            <a:r>
              <a:rPr lang="it-IT" dirty="0"/>
              <a:t>E noverar le stelle ad una ad una,</a:t>
            </a:r>
          </a:p>
          <a:p>
            <a:r>
              <a:rPr lang="it-IT" dirty="0"/>
              <a:t>O come il tuono errar di giogo in giogo,</a:t>
            </a:r>
          </a:p>
          <a:p>
            <a:r>
              <a:rPr lang="it-IT" dirty="0"/>
              <a:t>Più felice sarei, dolce mia greggia,</a:t>
            </a:r>
          </a:p>
          <a:p>
            <a:r>
              <a:rPr lang="it-IT" dirty="0"/>
              <a:t>Più felice sarei, candida luna?</a:t>
            </a:r>
          </a:p>
          <a:p>
            <a:pPr algn="r"/>
            <a:r>
              <a:rPr lang="it-IT" dirty="0"/>
              <a:t>Canto notturno </a:t>
            </a:r>
            <a:r>
              <a:rPr lang="it-IT" dirty="0" err="1"/>
              <a:t>vv</a:t>
            </a:r>
            <a:r>
              <a:rPr lang="it-IT" dirty="0"/>
              <a:t> 133-138,  Leopardi</a:t>
            </a:r>
          </a:p>
        </p:txBody>
      </p:sp>
    </p:spTree>
    <p:extLst>
      <p:ext uri="{BB962C8B-B14F-4D97-AF65-F5344CB8AC3E}">
        <p14:creationId xmlns:p14="http://schemas.microsoft.com/office/powerpoint/2010/main" val="33647150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mj-cs"/>
              </a:rPr>
              <a:t>Profondità della Coscienza</a:t>
            </a:r>
            <a:endParaRPr lang="it-IT" dirty="0"/>
          </a:p>
        </p:txBody>
      </p:sp>
      <p:sp>
        <p:nvSpPr>
          <p:cNvPr id="51203" name="Rectangle 3"/>
          <p:cNvSpPr>
            <a:spLocks noGrp="1" noChangeArrowheads="1"/>
          </p:cNvSpPr>
          <p:nvPr>
            <p:ph idx="1"/>
          </p:nvPr>
        </p:nvSpPr>
        <p:spPr/>
        <p:txBody>
          <a:bodyPr/>
          <a:lstStyle/>
          <a:p>
            <a:r>
              <a:rPr lang="it-IT" sz="2800" dirty="0"/>
              <a:t>“150 anni dopo Leopardi, l’uomo erra come tuono di giogo in giogo con i suoi </a:t>
            </a:r>
            <a:r>
              <a:rPr lang="it-IT" sz="2800" dirty="0" err="1"/>
              <a:t>jets</a:t>
            </a:r>
            <a:r>
              <a:rPr lang="it-IT" sz="2800" dirty="0"/>
              <a:t>; e novera le stelle ad una ad una coi suoi satelliti (e telescopi). Ma si può dire che nel frattempo l’uomo sia diventato un briciolo solo più felice? No, certamente. Si tratta di qualcosa che è per natura sua “al di là” di ogni movenza umana.”</a:t>
            </a:r>
          </a:p>
          <a:p>
            <a:pPr algn="r"/>
            <a:r>
              <a:rPr lang="it-IT" sz="2800" dirty="0"/>
              <a:t>Senso Religioso </a:t>
            </a:r>
            <a:r>
              <a:rPr lang="it-IT" sz="2800" dirty="0" err="1"/>
              <a:t>pp</a:t>
            </a:r>
            <a:r>
              <a:rPr lang="it-IT" sz="2800" dirty="0"/>
              <a:t> 64-65 L Giussani</a:t>
            </a:r>
          </a:p>
        </p:txBody>
      </p:sp>
    </p:spTree>
    <p:extLst>
      <p:ext uri="{BB962C8B-B14F-4D97-AF65-F5344CB8AC3E}">
        <p14:creationId xmlns:p14="http://schemas.microsoft.com/office/powerpoint/2010/main" val="3008280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it-IT" dirty="0">
                <a:cs typeface="Times New Roman" pitchFamily="16" charset="0"/>
              </a:rPr>
              <a:t>Le conseguenze di quanto detto</a:t>
            </a:r>
          </a:p>
        </p:txBody>
      </p:sp>
      <p:sp>
        <p:nvSpPr>
          <p:cNvPr id="1027" name="Rectangle 3"/>
          <p:cNvSpPr>
            <a:spLocks noGrp="1" noChangeArrowheads="1"/>
          </p:cNvSpPr>
          <p:nvPr>
            <p:ph idx="1"/>
          </p:nvPr>
        </p:nvSpPr>
        <p:spPr>
          <a:xfrm>
            <a:off x="611560" y="1628800"/>
            <a:ext cx="8066856" cy="4114800"/>
          </a:xfrm>
        </p:spPr>
        <p:txBody>
          <a:bodyPr>
            <a:normAutofit fontScale="70000" lnSpcReduction="20000"/>
          </a:bodyPr>
          <a:lstStyle/>
          <a:p>
            <a:r>
              <a:rPr lang="it-IT" sz="2800" dirty="0">
                <a:cs typeface="Times New Roman" pitchFamily="16" charset="0"/>
              </a:rPr>
              <a:t>Se dunque mi metto a riflettere sulla mia esperienza usando appieno il criterio di giudizio che mi costituisce nel nocciolo del mio io, scoprirò facilmente che il fenomeno uomo, così come personalmente lo sperimento, è fatto di 2 ordini di fenomeni con caratteristiche diverse e irriducibili tra loro e che si danno solo insieme </a:t>
            </a:r>
          </a:p>
          <a:p>
            <a:r>
              <a:rPr lang="it-IT" sz="2800" dirty="0">
                <a:cs typeface="Times New Roman" pitchFamily="16" charset="0"/>
              </a:rPr>
              <a:t>Un tipo di fenomeni è esteso nello spazio, misurabile, divisibile, continuamente mutevole, in divenire, corruttibile: possiamo chiamare questo ordine di fenomeni materiale, si tratta della materialità che mi costituisce</a:t>
            </a:r>
          </a:p>
          <a:p>
            <a:r>
              <a:rPr lang="it-IT" sz="2800" dirty="0">
                <a:cs typeface="Times New Roman" pitchFamily="16" charset="0"/>
              </a:rPr>
              <a:t>Un secondo ordine di fenomeni, i concetti, le idee, le verità matematiche, i giudizi di valore, le decisioni, l’io, la coscienza hanno caratteristiche opposte, non sono come i fenomeni materiali: si tratta dei fenomeni non materiali che mi costituiscono</a:t>
            </a:r>
          </a:p>
          <a:p>
            <a:endParaRPr lang="it-IT" sz="2800" dirty="0"/>
          </a:p>
        </p:txBody>
      </p:sp>
    </p:spTree>
    <p:extLst>
      <p:ext uri="{BB962C8B-B14F-4D97-AF65-F5344CB8AC3E}">
        <p14:creationId xmlns:p14="http://schemas.microsoft.com/office/powerpoint/2010/main" val="4198233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br>
              <a:rPr lang="it-IT" dirty="0">
                <a:cs typeface="Times New Roman" pitchFamily="16" charset="0"/>
              </a:rPr>
            </a:br>
            <a:r>
              <a:rPr lang="it-IT" dirty="0">
                <a:cs typeface="Times New Roman" pitchFamily="16" charset="0"/>
              </a:rPr>
              <a:t>La coscienza dell’uomo</a:t>
            </a:r>
            <a:endParaRPr lang="en-US" dirty="0"/>
          </a:p>
        </p:txBody>
      </p:sp>
      <p:sp>
        <p:nvSpPr>
          <p:cNvPr id="3" name="Segnaposto contenuto 2"/>
          <p:cNvSpPr>
            <a:spLocks noGrp="1"/>
          </p:cNvSpPr>
          <p:nvPr>
            <p:ph sz="quarter" idx="1"/>
          </p:nvPr>
        </p:nvSpPr>
        <p:spPr/>
        <p:txBody>
          <a:bodyPr>
            <a:normAutofit fontScale="92500" lnSpcReduction="10000"/>
          </a:bodyPr>
          <a:lstStyle/>
          <a:p>
            <a:r>
              <a:rPr lang="it-IT" dirty="0"/>
              <a:t>L’uomo è l’animale meno specializzato, il più debole in singole e precise condizioni ambientali</a:t>
            </a:r>
          </a:p>
          <a:p>
            <a:r>
              <a:rPr lang="it-IT" dirty="0"/>
              <a:t>L’homo sapiens, a sua volta, paragonato con altre specie umane, con le quali ha anche convissuto (vedi i </a:t>
            </a:r>
            <a:r>
              <a:rPr lang="it-IT" dirty="0" err="1"/>
              <a:t>Neanderthaliani</a:t>
            </a:r>
            <a:r>
              <a:rPr lang="it-IT" dirty="0"/>
              <a:t>), è quello meno dotato, meno specializzato</a:t>
            </a:r>
          </a:p>
          <a:p>
            <a:r>
              <a:rPr lang="it-IT" dirty="0"/>
              <a:t>L’uomo non ha un programma istintuale pronunciato e perfettamente adattato al proprio ambiente, tale da permetterne la sopravvivenza</a:t>
            </a:r>
          </a:p>
          <a:p>
            <a:r>
              <a:rPr lang="it-IT" dirty="0"/>
              <a:t>L’uomo per sopravvivere e per promuovere la vita propria e della propria specie ha compiuto una rivoluzione incredibile: dalla evoluzione biologica, che lavora in milioni di anni è passato all’evoluzione culturale, che procede con una marcia esponenziale</a:t>
            </a:r>
            <a:endParaRPr lang="en-US" dirty="0"/>
          </a:p>
        </p:txBody>
      </p:sp>
    </p:spTree>
    <p:extLst>
      <p:ext uri="{BB962C8B-B14F-4D97-AF65-F5344CB8AC3E}">
        <p14:creationId xmlns:p14="http://schemas.microsoft.com/office/powerpoint/2010/main" val="3602832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z="3000" b="0" i="0" u="none" strike="noStrike" kern="1200" cap="small" spc="0" normalizeH="0" baseline="0" noProof="0" dirty="0">
                <a:ln>
                  <a:noFill/>
                </a:ln>
                <a:solidFill>
                  <a:srgbClr val="575F6D"/>
                </a:solidFill>
                <a:effectLst/>
                <a:uLnTx/>
                <a:uFillTx/>
                <a:latin typeface="Century Schoolbook"/>
                <a:ea typeface="+mj-ea"/>
                <a:cs typeface="Times New Roman" pitchFamily="16" charset="0"/>
              </a:rPr>
              <a:t>La coscienza dell’uomo</a:t>
            </a:r>
            <a:endParaRPr lang="it-IT" dirty="0"/>
          </a:p>
        </p:txBody>
      </p:sp>
      <p:sp>
        <p:nvSpPr>
          <p:cNvPr id="3" name="Segnaposto contenuto 2"/>
          <p:cNvSpPr>
            <a:spLocks noGrp="1"/>
          </p:cNvSpPr>
          <p:nvPr>
            <p:ph sz="quarter" idx="1"/>
          </p:nvPr>
        </p:nvSpPr>
        <p:spPr/>
        <p:txBody>
          <a:bodyPr/>
          <a:lstStyle/>
          <a:p>
            <a:r>
              <a:rPr lang="it-IT" dirty="0"/>
              <a:t>Occorre sottolineare in modo molto forte che questi due ordini di fenomeni che ci costituiscono sono irriducibili fra loro eppure non separabili</a:t>
            </a:r>
          </a:p>
          <a:p>
            <a:r>
              <a:rPr lang="it-IT" dirty="0"/>
              <a:t>L’uomo è una unità duale, esiste solo come «persona», una unità costituita da due tipi di fenomeni, di cui quello non materiale non è riducibile ai precedenti biologici e sociologici che pure costituiscono la persona</a:t>
            </a:r>
          </a:p>
        </p:txBody>
      </p:sp>
    </p:spTree>
    <p:extLst>
      <p:ext uri="{BB962C8B-B14F-4D97-AF65-F5344CB8AC3E}">
        <p14:creationId xmlns:p14="http://schemas.microsoft.com/office/powerpoint/2010/main" val="4232580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FF37F9-6754-4D69-B48D-20E0B5EDF0B5}"/>
              </a:ext>
            </a:extLst>
          </p:cNvPr>
          <p:cNvSpPr>
            <a:spLocks noGrp="1"/>
          </p:cNvSpPr>
          <p:nvPr>
            <p:ph type="title"/>
          </p:nvPr>
        </p:nvSpPr>
        <p:spPr/>
        <p:txBody>
          <a:bodyPr/>
          <a:lstStyle/>
          <a:p>
            <a:r>
              <a:rPr lang="it-IT" dirty="0"/>
              <a:t>Unità e dualità della realtà</a:t>
            </a:r>
          </a:p>
        </p:txBody>
      </p:sp>
      <p:sp>
        <p:nvSpPr>
          <p:cNvPr id="3" name="Segnaposto contenuto 2">
            <a:extLst>
              <a:ext uri="{FF2B5EF4-FFF2-40B4-BE49-F238E27FC236}">
                <a16:creationId xmlns:a16="http://schemas.microsoft.com/office/drawing/2014/main" id="{B809FC50-EA33-4DC6-9397-C48045360F2B}"/>
              </a:ext>
            </a:extLst>
          </p:cNvPr>
          <p:cNvSpPr>
            <a:spLocks noGrp="1"/>
          </p:cNvSpPr>
          <p:nvPr>
            <p:ph sz="quarter" idx="1"/>
          </p:nvPr>
        </p:nvSpPr>
        <p:spPr/>
        <p:txBody>
          <a:bodyPr>
            <a:normAutofit lnSpcReduction="10000"/>
          </a:bodyPr>
          <a:lstStyle/>
          <a:p>
            <a:r>
              <a:rPr lang="it-IT" dirty="0"/>
              <a:t>L’ideale dell’uomo è la comprensione totale, esaustiva della realtà: se Laplace ha ragione allora in linea di principio tutto è conoscibile e prevedibile</a:t>
            </a:r>
          </a:p>
          <a:p>
            <a:r>
              <a:rPr lang="it-IT" dirty="0"/>
              <a:t>Ma la dualità è ineliminabile se si vuole cercare di capire che cosa è la vita: tutte le molecole del mio corpo cambiano in 7 anni, ma io resto io!</a:t>
            </a:r>
          </a:p>
          <a:p>
            <a:r>
              <a:rPr lang="it-IT" dirty="0"/>
              <a:t>Essa è ineliminabile anche nella materia inerte: possiamo analizzare un sassolino fino alle particelle elementari che lo compongono, ma non possiamo afferrare l’essere del sassolino, tanto è vero che non possiamo far esistere il più piccolo sassolino</a:t>
            </a:r>
          </a:p>
        </p:txBody>
      </p:sp>
    </p:spTree>
    <p:extLst>
      <p:ext uri="{BB962C8B-B14F-4D97-AF65-F5344CB8AC3E}">
        <p14:creationId xmlns:p14="http://schemas.microsoft.com/office/powerpoint/2010/main" val="31538730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Da dove nascono i problemi nella comprensione della coscienza?</a:t>
            </a:r>
          </a:p>
        </p:txBody>
      </p:sp>
      <p:sp>
        <p:nvSpPr>
          <p:cNvPr id="3" name="Segnaposto contenuto 2"/>
          <p:cNvSpPr>
            <a:spLocks noGrp="1"/>
          </p:cNvSpPr>
          <p:nvPr>
            <p:ph sz="quarter" idx="1"/>
          </p:nvPr>
        </p:nvSpPr>
        <p:spPr/>
        <p:txBody>
          <a:bodyPr/>
          <a:lstStyle/>
          <a:p>
            <a:r>
              <a:rPr lang="it-IT" dirty="0"/>
              <a:t>Noi siamo tutti figli di Cartesio</a:t>
            </a:r>
          </a:p>
          <a:p>
            <a:r>
              <a:rPr lang="it-IT" dirty="0"/>
              <a:t>Il carattere rivoluzionario di Cartesio è l’introduzione nella fondazione del discorso filosofico della «prima persona», del «cogito ergo sum»</a:t>
            </a:r>
          </a:p>
          <a:p>
            <a:r>
              <a:rPr lang="it-IT" dirty="0"/>
              <a:t>«L’introduzione della prospettiva in prima persona produce un rinnovamento radicale della problematica dell’anima, che diventa coscienza in senso eminente» (Luca Vanzago)</a:t>
            </a:r>
          </a:p>
          <a:p>
            <a:endParaRPr lang="it-IT" dirty="0"/>
          </a:p>
        </p:txBody>
      </p:sp>
    </p:spTree>
    <p:extLst>
      <p:ext uri="{BB962C8B-B14F-4D97-AF65-F5344CB8AC3E}">
        <p14:creationId xmlns:p14="http://schemas.microsoft.com/office/powerpoint/2010/main" val="312865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Da dove nascono i problemi nella comprensione della coscienza?</a:t>
            </a:r>
          </a:p>
        </p:txBody>
      </p:sp>
      <p:sp>
        <p:nvSpPr>
          <p:cNvPr id="3" name="Segnaposto contenuto 2"/>
          <p:cNvSpPr>
            <a:spLocks noGrp="1"/>
          </p:cNvSpPr>
          <p:nvPr>
            <p:ph sz="quarter" idx="1"/>
          </p:nvPr>
        </p:nvSpPr>
        <p:spPr/>
        <p:txBody>
          <a:bodyPr/>
          <a:lstStyle/>
          <a:p>
            <a:r>
              <a:rPr lang="it-IT" dirty="0"/>
              <a:t>E tuttavia ciò avviene con una precisa presa di posizione gravida di conseguenze: «La sostanza pensante (il cogito) è quella la cui essenza tutta, o natura, non sta che nel pensare e che per essere non necessita di alcun luogo né dipende da alcuna cosa materiale». «In tal modo questo io, cioè l’anima, per cui sono ciò che sono, è assolutamente distinta dal corpo ed è anche più facile da riconoscere di esso, e anche se il corpo non fosse, l’anima non cesserebbe di essere ciò che è»</a:t>
            </a:r>
          </a:p>
        </p:txBody>
      </p:sp>
    </p:spTree>
    <p:extLst>
      <p:ext uri="{BB962C8B-B14F-4D97-AF65-F5344CB8AC3E}">
        <p14:creationId xmlns:p14="http://schemas.microsoft.com/office/powerpoint/2010/main" val="20945081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Da dove nascono i problemi nella comprensione della coscienza?</a:t>
            </a:r>
          </a:p>
        </p:txBody>
      </p:sp>
      <p:sp>
        <p:nvSpPr>
          <p:cNvPr id="3" name="Segnaposto contenuto 2"/>
          <p:cNvSpPr>
            <a:spLocks noGrp="1"/>
          </p:cNvSpPr>
          <p:nvPr>
            <p:ph sz="quarter" idx="1"/>
          </p:nvPr>
        </p:nvSpPr>
        <p:spPr/>
        <p:txBody>
          <a:bodyPr/>
          <a:lstStyle/>
          <a:p>
            <a:r>
              <a:rPr lang="it-IT" dirty="0"/>
              <a:t>Per Cartesio dunque l’io coincide con la res </a:t>
            </a:r>
            <a:r>
              <a:rPr lang="it-IT" dirty="0" err="1"/>
              <a:t>cogitans</a:t>
            </a:r>
            <a:r>
              <a:rPr lang="it-IT" dirty="0"/>
              <a:t> che ha sussistenza in sé e il corpo, la res </a:t>
            </a:r>
            <a:r>
              <a:rPr lang="it-IT" dirty="0" err="1"/>
              <a:t>extensa</a:t>
            </a:r>
            <a:r>
              <a:rPr lang="it-IT" dirty="0"/>
              <a:t>, è una pura macchina in qualche modo unita all’io.</a:t>
            </a:r>
          </a:p>
          <a:p>
            <a:r>
              <a:rPr lang="it-IT" dirty="0"/>
              <a:t>Tale è lo stupore della scoperta del soggetto, della coscienza che essa viene affermata come valore assoluto, anche senza il corpo</a:t>
            </a:r>
          </a:p>
          <a:p>
            <a:r>
              <a:rPr lang="it-IT" dirty="0"/>
              <a:t>E’ sancito il dualismo con la sua problematica insolubile: come interagiscono le due sostanze?</a:t>
            </a:r>
          </a:p>
          <a:p>
            <a:r>
              <a:rPr lang="it-IT" dirty="0"/>
              <a:t>Sappiamo la risposta che cerca di dare Cartesio: l’anima risiede nell’epifisi (formazione mediana unica centroencefalica) e di qui governa il corpo</a:t>
            </a:r>
          </a:p>
        </p:txBody>
      </p:sp>
    </p:spTree>
    <p:extLst>
      <p:ext uri="{BB962C8B-B14F-4D97-AF65-F5344CB8AC3E}">
        <p14:creationId xmlns:p14="http://schemas.microsoft.com/office/powerpoint/2010/main" val="19802815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Da dove nascono i problemi nella comprensione della coscienza?</a:t>
            </a:r>
          </a:p>
        </p:txBody>
      </p:sp>
      <p:sp>
        <p:nvSpPr>
          <p:cNvPr id="3" name="Segnaposto contenuto 2"/>
          <p:cNvSpPr>
            <a:spLocks noGrp="1"/>
          </p:cNvSpPr>
          <p:nvPr>
            <p:ph sz="quarter" idx="1"/>
          </p:nvPr>
        </p:nvSpPr>
        <p:spPr/>
        <p:txBody>
          <a:bodyPr/>
          <a:lstStyle/>
          <a:p>
            <a:r>
              <a:rPr lang="it-IT" dirty="0"/>
              <a:t>Il premio Nobel per la biologia Crick, scopritore con Watson della struttura e del significato del DNA, una quindicina di anni fa ha proposto che la coscienza abbia sede nel </a:t>
            </a:r>
            <a:r>
              <a:rPr lang="it-IT" dirty="0" err="1"/>
              <a:t>claustrum</a:t>
            </a:r>
            <a:r>
              <a:rPr lang="it-IT" dirty="0"/>
              <a:t>, una sottile </a:t>
            </a:r>
            <a:r>
              <a:rPr lang="it-IT" dirty="0" err="1"/>
              <a:t>bandeletta</a:t>
            </a:r>
            <a:r>
              <a:rPr lang="it-IT" dirty="0"/>
              <a:t> grigia immediatamente sottocorticale nei lobi </a:t>
            </a:r>
            <a:r>
              <a:rPr lang="it-IT" dirty="0" err="1"/>
              <a:t>temporo-parieto-frontali</a:t>
            </a:r>
            <a:r>
              <a:rPr lang="it-IT" dirty="0"/>
              <a:t> e insulari di cui si ignora la funzione</a:t>
            </a:r>
          </a:p>
          <a:p>
            <a:r>
              <a:rPr lang="it-IT" dirty="0"/>
              <a:t>Tale è stato ed è l’influsso di Cartesio nella storia dell’Occidente!</a:t>
            </a:r>
          </a:p>
        </p:txBody>
      </p:sp>
    </p:spTree>
    <p:extLst>
      <p:ext uri="{BB962C8B-B14F-4D97-AF65-F5344CB8AC3E}">
        <p14:creationId xmlns:p14="http://schemas.microsoft.com/office/powerpoint/2010/main" val="5961858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Da dove nascono i problemi nella comprensione della coscienza?</a:t>
            </a:r>
          </a:p>
        </p:txBody>
      </p:sp>
      <p:sp>
        <p:nvSpPr>
          <p:cNvPr id="3" name="Segnaposto contenuto 2"/>
          <p:cNvSpPr>
            <a:spLocks noGrp="1"/>
          </p:cNvSpPr>
          <p:nvPr>
            <p:ph sz="quarter" idx="1"/>
          </p:nvPr>
        </p:nvSpPr>
        <p:spPr>
          <a:xfrm>
            <a:off x="457200" y="1844824"/>
            <a:ext cx="7467600" cy="4133056"/>
          </a:xfrm>
        </p:spPr>
        <p:txBody>
          <a:bodyPr>
            <a:normAutofit/>
          </a:bodyPr>
          <a:lstStyle/>
          <a:p>
            <a:r>
              <a:rPr lang="it-IT" dirty="0"/>
              <a:t>Ma cosa è successo nei secoli successivi a Cartesio? L’io, pur così esaltato da tutte le correnti idealistiche, per la sua inafferrabilità, per il suo sfuggire alla presa di ogni indagine analitica, oggettivante, ha finito per diventare il fantasma della macchina. E’ rimasta la macchina, con il suo centro di comando che è il cervello, che pretende di liberarsi dal fantasma o dall’homunculus e di costituire per sé il soggetto umano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 Grandi delle Neuroscienze si rendono conto del problema</a:t>
            </a:r>
          </a:p>
        </p:txBody>
      </p:sp>
      <p:sp>
        <p:nvSpPr>
          <p:cNvPr id="3" name="Segnaposto contenuto 2"/>
          <p:cNvSpPr>
            <a:spLocks noGrp="1"/>
          </p:cNvSpPr>
          <p:nvPr>
            <p:ph sz="quarter" idx="1"/>
          </p:nvPr>
        </p:nvSpPr>
        <p:spPr/>
        <p:txBody>
          <a:bodyPr>
            <a:normAutofit fontScale="92500"/>
          </a:bodyPr>
          <a:lstStyle/>
          <a:p>
            <a:r>
              <a:rPr lang="it-IT" dirty="0"/>
              <a:t>"Come è possibile che stimolazioni neuronali, fisiche, oggettive e quantitativamente descrivibili, possano causare esperienze soggettive, private e qualitative. Ovvero come può il cervello permetterci di passare dall'elettrochimica alla sensazione?”</a:t>
            </a:r>
          </a:p>
          <a:p>
            <a:r>
              <a:rPr lang="it-IT" dirty="0"/>
              <a:t>John </a:t>
            </a:r>
            <a:r>
              <a:rPr lang="it-IT" dirty="0" err="1"/>
              <a:t>Searle</a:t>
            </a:r>
            <a:r>
              <a:rPr lang="it-IT" dirty="0"/>
              <a:t>, Il Mistero della coscienza</a:t>
            </a:r>
          </a:p>
          <a:p>
            <a:endParaRPr lang="it-IT" dirty="0"/>
          </a:p>
          <a:p>
            <a:r>
              <a:rPr lang="it-IT" dirty="0"/>
              <a:t>“La nostra incapacità come scienziati di fornire una spiegazione della coscienza indivi­duale non è più misteriosa della incapacità dei fisici di spiegare perché c’è qualcosa e non il nulla. Forse un mistero esiste, ma non è un mistero scientifico.” </a:t>
            </a:r>
          </a:p>
          <a:p>
            <a:r>
              <a:rPr lang="it-IT" sz="2200" dirty="0">
                <a:solidFill>
                  <a:prstClr val="black"/>
                </a:solidFill>
              </a:rPr>
              <a:t>Gerald </a:t>
            </a:r>
            <a:r>
              <a:rPr lang="it-IT" sz="2200" dirty="0" err="1">
                <a:solidFill>
                  <a:prstClr val="black"/>
                </a:solidFill>
              </a:rPr>
              <a:t>Edelman</a:t>
            </a:r>
            <a:r>
              <a:rPr lang="it-IT" sz="2200" dirty="0">
                <a:solidFill>
                  <a:prstClr val="black"/>
                </a:solidFill>
              </a:rPr>
              <a:t>, </a:t>
            </a:r>
            <a:r>
              <a:rPr lang="it-IT" dirty="0"/>
              <a:t>Biologie de la </a:t>
            </a:r>
            <a:r>
              <a:rPr lang="it-IT" dirty="0" err="1"/>
              <a:t>Conscience</a:t>
            </a:r>
            <a:r>
              <a:rPr lang="it-IT" dirty="0"/>
              <a:t>, </a:t>
            </a:r>
            <a:r>
              <a:rPr lang="it-IT" dirty="0" err="1"/>
              <a:t>pag</a:t>
            </a:r>
            <a:r>
              <a:rPr lang="it-IT" dirty="0"/>
              <a:t> 216</a:t>
            </a:r>
          </a:p>
        </p:txBody>
      </p:sp>
    </p:spTree>
    <p:extLst>
      <p:ext uri="{BB962C8B-B14F-4D97-AF65-F5344CB8AC3E}">
        <p14:creationId xmlns:p14="http://schemas.microsoft.com/office/powerpoint/2010/main" val="9980107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t>Cosa dice </a:t>
            </a:r>
            <a:r>
              <a:rPr lang="en-US" dirty="0" err="1"/>
              <a:t>il</a:t>
            </a:r>
            <a:r>
              <a:rPr lang="en-US" dirty="0"/>
              <a:t> </a:t>
            </a:r>
            <a:r>
              <a:rPr lang="en-US" dirty="0" err="1"/>
              <a:t>filosofo</a:t>
            </a:r>
            <a:endParaRPr lang="en-US" dirty="0"/>
          </a:p>
        </p:txBody>
      </p:sp>
      <p:sp>
        <p:nvSpPr>
          <p:cNvPr id="3" name="Segnaposto contenuto 2"/>
          <p:cNvSpPr>
            <a:spLocks noGrp="1"/>
          </p:cNvSpPr>
          <p:nvPr>
            <p:ph sz="quarter" idx="1"/>
          </p:nvPr>
        </p:nvSpPr>
        <p:spPr/>
        <p:txBody>
          <a:bodyPr/>
          <a:lstStyle/>
          <a:p>
            <a:r>
              <a:rPr lang="it-IT" dirty="0"/>
              <a:t>«Nessuna epoca ha saputo conquistare tante e così svariate conoscenze sull’uomo come la nostra. Eppure nessuna epoca ha conosciuto l’uomo così poco come la nostra»      </a:t>
            </a:r>
          </a:p>
          <a:p>
            <a:pPr marL="365760" lvl="1" indent="0">
              <a:buNone/>
            </a:pPr>
            <a:r>
              <a:rPr lang="it-IT" dirty="0"/>
              <a:t>Martin </a:t>
            </a:r>
            <a:r>
              <a:rPr lang="it-IT" dirty="0" err="1"/>
              <a:t>Heidegger</a:t>
            </a:r>
            <a:endParaRPr lang="en-US" dirty="0"/>
          </a:p>
        </p:txBody>
      </p:sp>
    </p:spTree>
    <p:extLst>
      <p:ext uri="{BB962C8B-B14F-4D97-AF65-F5344CB8AC3E}">
        <p14:creationId xmlns:p14="http://schemas.microsoft.com/office/powerpoint/2010/main" val="41009329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t>Cosa dice </a:t>
            </a:r>
            <a:r>
              <a:rPr lang="en-US" dirty="0" err="1"/>
              <a:t>il</a:t>
            </a:r>
            <a:r>
              <a:rPr lang="en-US" dirty="0"/>
              <a:t> </a:t>
            </a:r>
            <a:r>
              <a:rPr lang="en-US" dirty="0" err="1"/>
              <a:t>filosofo</a:t>
            </a:r>
            <a:endParaRPr lang="en-US" dirty="0"/>
          </a:p>
        </p:txBody>
      </p:sp>
      <p:sp>
        <p:nvSpPr>
          <p:cNvPr id="3" name="Segnaposto contenuto 2"/>
          <p:cNvSpPr>
            <a:spLocks noGrp="1"/>
          </p:cNvSpPr>
          <p:nvPr>
            <p:ph sz="quarter" idx="1"/>
          </p:nvPr>
        </p:nvSpPr>
        <p:spPr/>
        <p:txBody>
          <a:bodyPr/>
          <a:lstStyle/>
          <a:p>
            <a:r>
              <a:rPr lang="it-IT" dirty="0"/>
              <a:t>«Noi sentiamo che, anche se tutte le possibili domande della scienza ricevessero una risposta, i problemi della nostra vita non sarebbero nemmeno sfiorati» </a:t>
            </a:r>
          </a:p>
          <a:p>
            <a:pPr marL="365760" lvl="1" indent="0">
              <a:buNone/>
            </a:pPr>
            <a:r>
              <a:rPr lang="it-IT" dirty="0"/>
              <a:t>Ludwig Wittgenstein, </a:t>
            </a:r>
            <a:r>
              <a:rPr lang="it-IT" i="1" dirty="0" err="1">
                <a:effectLst/>
              </a:rPr>
              <a:t>Tractatus</a:t>
            </a:r>
            <a:r>
              <a:rPr lang="it-IT" i="1" dirty="0">
                <a:effectLst/>
              </a:rPr>
              <a:t> logico-</a:t>
            </a:r>
            <a:r>
              <a:rPr lang="it-IT" i="1" dirty="0" err="1">
                <a:effectLst/>
              </a:rPr>
              <a:t>philosophicus</a:t>
            </a:r>
            <a:endParaRPr lang="en-US" dirty="0"/>
          </a:p>
        </p:txBody>
      </p:sp>
    </p:spTree>
    <p:extLst>
      <p:ext uri="{BB962C8B-B14F-4D97-AF65-F5344CB8AC3E}">
        <p14:creationId xmlns:p14="http://schemas.microsoft.com/office/powerpoint/2010/main" val="7446539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a:t>Intelligenza</a:t>
            </a:r>
            <a:r>
              <a:rPr lang="en-US" dirty="0"/>
              <a:t> </a:t>
            </a:r>
            <a:r>
              <a:rPr lang="en-US" dirty="0" err="1"/>
              <a:t>umana</a:t>
            </a:r>
            <a:r>
              <a:rPr lang="en-US" dirty="0"/>
              <a:t> e del computer</a:t>
            </a:r>
          </a:p>
        </p:txBody>
      </p:sp>
      <p:sp>
        <p:nvSpPr>
          <p:cNvPr id="3" name="Segnaposto contenuto 2"/>
          <p:cNvSpPr>
            <a:spLocks noGrp="1"/>
          </p:cNvSpPr>
          <p:nvPr>
            <p:ph sz="quarter" idx="1"/>
          </p:nvPr>
        </p:nvSpPr>
        <p:spPr/>
        <p:txBody>
          <a:bodyPr>
            <a:normAutofit/>
          </a:bodyPr>
          <a:lstStyle/>
          <a:p>
            <a:r>
              <a:rPr lang="it-IT" dirty="0"/>
              <a:t>Nel 1972, pochi anni dopo la nascita del cognitivismo viene pubblicato il libro di </a:t>
            </a:r>
            <a:r>
              <a:rPr lang="it-IT" dirty="0" err="1"/>
              <a:t>Dreyfus</a:t>
            </a:r>
            <a:r>
              <a:rPr lang="it-IT" dirty="0"/>
              <a:t> “</a:t>
            </a:r>
            <a:r>
              <a:rPr lang="it-IT" dirty="0" err="1"/>
              <a:t>What</a:t>
            </a:r>
            <a:r>
              <a:rPr lang="it-IT" dirty="0"/>
              <a:t> </a:t>
            </a:r>
            <a:r>
              <a:rPr lang="it-IT" dirty="0" err="1"/>
              <a:t>computers</a:t>
            </a:r>
            <a:r>
              <a:rPr lang="it-IT" dirty="0"/>
              <a:t> can </a:t>
            </a:r>
            <a:r>
              <a:rPr lang="it-IT" dirty="0" err="1"/>
              <a:t>not</a:t>
            </a:r>
            <a:r>
              <a:rPr lang="it-IT" dirty="0"/>
              <a:t> do: the </a:t>
            </a:r>
            <a:r>
              <a:rPr lang="it-IT" dirty="0" err="1"/>
              <a:t>limits</a:t>
            </a:r>
            <a:r>
              <a:rPr lang="it-IT" dirty="0"/>
              <a:t> of the </a:t>
            </a:r>
            <a:r>
              <a:rPr lang="it-IT" dirty="0" err="1"/>
              <a:t>artificial</a:t>
            </a:r>
            <a:r>
              <a:rPr lang="it-IT" dirty="0"/>
              <a:t> intelligence”, che pone una critica radicale e mai superata all’impresa di costruire una vera intelligenza artificiale e chiarisce le caratteristiche peculiari e inimitabili dell’intelligenza umana. Del resto nessuna scoperta scientifica è mai stata fatta da un computer. Esso resta uno strumento nelle mani dell’intelligenza che lo ha costruito e lo utilizza</a:t>
            </a:r>
            <a:endParaRPr lang="en-US" dirty="0"/>
          </a:p>
          <a:p>
            <a:endParaRPr lang="en-US" dirty="0"/>
          </a:p>
        </p:txBody>
      </p:sp>
    </p:spTree>
    <p:extLst>
      <p:ext uri="{BB962C8B-B14F-4D97-AF65-F5344CB8AC3E}">
        <p14:creationId xmlns:p14="http://schemas.microsoft.com/office/powerpoint/2010/main" val="26065997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a:t>Intelligenza</a:t>
            </a:r>
            <a:r>
              <a:rPr lang="en-US" dirty="0"/>
              <a:t> </a:t>
            </a:r>
            <a:r>
              <a:rPr lang="en-US" dirty="0" err="1"/>
              <a:t>umana</a:t>
            </a:r>
            <a:r>
              <a:rPr lang="en-US" dirty="0"/>
              <a:t> e del computer</a:t>
            </a:r>
            <a:endParaRPr lang="it-IT" dirty="0"/>
          </a:p>
        </p:txBody>
      </p:sp>
      <p:sp>
        <p:nvSpPr>
          <p:cNvPr id="3" name="Segnaposto contenuto 2"/>
          <p:cNvSpPr>
            <a:spLocks noGrp="1"/>
          </p:cNvSpPr>
          <p:nvPr>
            <p:ph sz="quarter" idx="1"/>
          </p:nvPr>
        </p:nvSpPr>
        <p:spPr/>
        <p:txBody>
          <a:bodyPr>
            <a:normAutofit/>
          </a:bodyPr>
          <a:lstStyle/>
          <a:p>
            <a:r>
              <a:rPr lang="it-IT" dirty="0"/>
              <a:t>Se il paradigma del computer diventa così forte che gli uomini cominciano a pensare a se stessi come se fossero dei dispositivi digitali, fatti sul modello delle macchine dell'intelligenza artificiale allora, dal momento che le macchine non possono essere come gli uomini per i motivi che abbiamo esposto, gli esseri umani possono progressivamente diventare come macchine. </a:t>
            </a:r>
            <a:r>
              <a:rPr lang="it-IT" b="1" dirty="0"/>
              <a:t>"Il rischio non è l'avvento del computer superintelligente che ci sottometta tutti, ma di esseri umani sottosviluppati intellettualmente"</a:t>
            </a:r>
            <a:endParaRPr lang="en-US" b="1" dirty="0"/>
          </a:p>
        </p:txBody>
      </p:sp>
    </p:spTree>
    <p:extLst>
      <p:ext uri="{BB962C8B-B14F-4D97-AF65-F5344CB8AC3E}">
        <p14:creationId xmlns:p14="http://schemas.microsoft.com/office/powerpoint/2010/main" val="41614497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Intervista a Federico </a:t>
            </a:r>
            <a:r>
              <a:rPr lang="it-IT" dirty="0" err="1"/>
              <a:t>Faggin</a:t>
            </a:r>
            <a:r>
              <a:rPr lang="it-IT" dirty="0"/>
              <a:t> Corriere del 9/10/14</a:t>
            </a:r>
          </a:p>
        </p:txBody>
      </p:sp>
      <p:sp>
        <p:nvSpPr>
          <p:cNvPr id="3" name="Segnaposto contenuto 2"/>
          <p:cNvSpPr>
            <a:spLocks noGrp="1"/>
          </p:cNvSpPr>
          <p:nvPr>
            <p:ph sz="quarter" idx="1"/>
          </p:nvPr>
        </p:nvSpPr>
        <p:spPr>
          <a:xfrm>
            <a:off x="539552" y="2060848"/>
            <a:ext cx="7467600" cy="4032448"/>
          </a:xfrm>
        </p:spPr>
        <p:txBody>
          <a:bodyPr>
            <a:normAutofit/>
          </a:bodyPr>
          <a:lstStyle/>
          <a:p>
            <a:r>
              <a:rPr lang="it-IT" dirty="0"/>
              <a:t>E’ l’inventore del microchip, ha il brevetto per il touchpad e per il </a:t>
            </a:r>
            <a:r>
              <a:rPr lang="it-IT" dirty="0" err="1"/>
              <a:t>touchscreen</a:t>
            </a:r>
            <a:endParaRPr lang="it-IT" dirty="0"/>
          </a:p>
          <a:p>
            <a:r>
              <a:rPr lang="it-IT" dirty="0"/>
              <a:t>Per una vita ha cercato di costruire un PC che imparasse da solo</a:t>
            </a:r>
          </a:p>
          <a:p>
            <a:r>
              <a:rPr lang="it-IT" dirty="0"/>
              <a:t>«Era una sfida interessante. Ma dopo 20 anni ho capito che non è possibile. La consapevolezza va al di là del meccanismo. E’ un fenomeno primario. E’ una proprietà irriducibile della realtà»</a:t>
            </a:r>
          </a:p>
        </p:txBody>
      </p:sp>
    </p:spTree>
    <p:extLst>
      <p:ext uri="{BB962C8B-B14F-4D97-AF65-F5344CB8AC3E}">
        <p14:creationId xmlns:p14="http://schemas.microsoft.com/office/powerpoint/2010/main" val="24339676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8640"/>
            <a:ext cx="7467600" cy="1143000"/>
          </a:xfrm>
        </p:spPr>
        <p:txBody>
          <a:bodyPr/>
          <a:lstStyle/>
          <a:p>
            <a:r>
              <a:rPr lang="it-IT" dirty="0">
                <a:solidFill>
                  <a:srgbClr val="575F6D"/>
                </a:solidFill>
              </a:rPr>
              <a:t>Intervista a Federico </a:t>
            </a:r>
            <a:r>
              <a:rPr lang="it-IT" dirty="0" err="1">
                <a:solidFill>
                  <a:srgbClr val="575F6D"/>
                </a:solidFill>
              </a:rPr>
              <a:t>Faggin</a:t>
            </a:r>
            <a:r>
              <a:rPr lang="it-IT" dirty="0">
                <a:solidFill>
                  <a:srgbClr val="575F6D"/>
                </a:solidFill>
              </a:rPr>
              <a:t> Corriere del 9/10/14</a:t>
            </a:r>
            <a:endParaRPr lang="it-IT" dirty="0"/>
          </a:p>
        </p:txBody>
      </p:sp>
      <p:sp>
        <p:nvSpPr>
          <p:cNvPr id="3" name="Segnaposto contenuto 2"/>
          <p:cNvSpPr>
            <a:spLocks noGrp="1"/>
          </p:cNvSpPr>
          <p:nvPr>
            <p:ph sz="quarter" idx="1"/>
          </p:nvPr>
        </p:nvSpPr>
        <p:spPr>
          <a:xfrm>
            <a:off x="457200" y="1844824"/>
            <a:ext cx="7467600" cy="4104456"/>
          </a:xfrm>
        </p:spPr>
        <p:txBody>
          <a:bodyPr>
            <a:normAutofit/>
          </a:bodyPr>
          <a:lstStyle/>
          <a:p>
            <a:pPr marL="274320" marR="0" lvl="0" indent="-274320" algn="l" defTabSz="914400" rtl="0" eaLnBrk="1" fontAlgn="auto" latinLnBrk="0" hangingPunct="1">
              <a:lnSpc>
                <a:spcPct val="100000"/>
              </a:lnSpc>
              <a:spcBef>
                <a:spcPts val="600"/>
              </a:spcBef>
              <a:spcAft>
                <a:spcPts val="0"/>
              </a:spcAft>
              <a:buClr>
                <a:srgbClr val="FE8637"/>
              </a:buClr>
              <a:buSzPct val="70000"/>
              <a:buFont typeface="Wingdings"/>
              <a:buChar char=""/>
              <a:tabLst/>
              <a:defRPr/>
            </a:pPr>
            <a:r>
              <a:rPr kumimoji="0" lang="it-IT" sz="2400" b="0" i="0" u="none" strike="noStrike" kern="1200" cap="none" spc="0" normalizeH="0" baseline="0" noProof="0" dirty="0">
                <a:ln>
                  <a:noFill/>
                </a:ln>
                <a:solidFill>
                  <a:prstClr val="black"/>
                </a:solidFill>
                <a:effectLst/>
                <a:uLnTx/>
                <a:uFillTx/>
                <a:latin typeface="Century Schoolbook"/>
                <a:ea typeface="+mn-ea"/>
                <a:cs typeface="+mn-cs"/>
              </a:rPr>
              <a:t>Ray </a:t>
            </a:r>
            <a:r>
              <a:rPr kumimoji="0" lang="it-IT" sz="2400" b="0" i="0" u="none" strike="noStrike" kern="1200" cap="none" spc="0" normalizeH="0" baseline="0" noProof="0" dirty="0" err="1">
                <a:ln>
                  <a:noFill/>
                </a:ln>
                <a:solidFill>
                  <a:prstClr val="black"/>
                </a:solidFill>
                <a:effectLst/>
                <a:uLnTx/>
                <a:uFillTx/>
                <a:latin typeface="Century Schoolbook"/>
                <a:ea typeface="+mn-ea"/>
                <a:cs typeface="+mn-cs"/>
              </a:rPr>
              <a:t>Kurzweil</a:t>
            </a:r>
            <a:r>
              <a:rPr kumimoji="0" lang="it-IT" sz="2400" b="0" i="0" u="none" strike="noStrike" kern="1200" cap="none" spc="0" normalizeH="0" baseline="0" noProof="0" dirty="0">
                <a:ln>
                  <a:noFill/>
                </a:ln>
                <a:solidFill>
                  <a:prstClr val="black"/>
                </a:solidFill>
                <a:effectLst/>
                <a:uLnTx/>
                <a:uFillTx/>
                <a:latin typeface="Century Schoolbook"/>
                <a:ea typeface="+mn-ea"/>
                <a:cs typeface="+mn-cs"/>
              </a:rPr>
              <a:t> dice che nel 2045 riusciremo a riversare la nostra consapevolezza su un PC. «Un delirio…Gli vanno dietro a migliaia.. Folle…E poi la consapevolezza va al di là dei dati»</a:t>
            </a:r>
            <a:endParaRPr lang="it-IT" dirty="0"/>
          </a:p>
          <a:p>
            <a:r>
              <a:rPr lang="it-IT" dirty="0"/>
              <a:t>«Una società «scientista» ci ha fatto il lavaggio del cervello spingendoci a pensare che tutto è macchina. L’universo è una macchina e noi siamo macchine…Assurdo. L’uomo si sta sottovalutando. E lo diciamo non sulla base di un dogma, ma di quanto abbiamo potuto accertare»</a:t>
            </a:r>
          </a:p>
        </p:txBody>
      </p:sp>
    </p:spTree>
    <p:extLst>
      <p:ext uri="{BB962C8B-B14F-4D97-AF65-F5344CB8AC3E}">
        <p14:creationId xmlns:p14="http://schemas.microsoft.com/office/powerpoint/2010/main" val="37464534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Il film di animazione </a:t>
            </a:r>
            <a:r>
              <a:rPr lang="it-IT" dirty="0" err="1"/>
              <a:t>neuroscientifico</a:t>
            </a:r>
            <a:r>
              <a:rPr lang="it-IT" dirty="0"/>
              <a:t>: Inside out</a:t>
            </a:r>
          </a:p>
        </p:txBody>
      </p:sp>
      <p:sp>
        <p:nvSpPr>
          <p:cNvPr id="3" name="Segnaposto contenuto 2"/>
          <p:cNvSpPr>
            <a:spLocks noGrp="1"/>
          </p:cNvSpPr>
          <p:nvPr>
            <p:ph sz="quarter" idx="1"/>
          </p:nvPr>
        </p:nvSpPr>
        <p:spPr/>
        <p:txBody>
          <a:bodyPr/>
          <a:lstStyle/>
          <a:p>
            <a:r>
              <a:rPr lang="it-IT" dirty="0"/>
              <a:t>Chi ha visto il film ricorderà che la plancia di comando dove viene deciso il comportamento della protagonista </a:t>
            </a:r>
            <a:r>
              <a:rPr lang="it-IT" dirty="0" err="1"/>
              <a:t>Riley</a:t>
            </a:r>
            <a:r>
              <a:rPr lang="it-IT" dirty="0"/>
              <a:t>, una ragazzina di 11 anni, è contesa fra 5 sentimenti rabbia, tristezza, gioia, paura e (siamo nel modo anglosassone!) disgusto</a:t>
            </a:r>
          </a:p>
          <a:p>
            <a:r>
              <a:rPr lang="it-IT" dirty="0"/>
              <a:t>Apparentemente il soggetto </a:t>
            </a:r>
            <a:r>
              <a:rPr lang="it-IT" dirty="0" err="1"/>
              <a:t>Riley</a:t>
            </a:r>
            <a:r>
              <a:rPr lang="it-IT" dirty="0"/>
              <a:t> non esiste, è il frutto della competizione dei 5 sentimenti</a:t>
            </a:r>
          </a:p>
          <a:p>
            <a:r>
              <a:rPr lang="it-IT" dirty="0"/>
              <a:t>Ma senza soggetto non si può raccontare una storia, tanto meno fare un film</a:t>
            </a:r>
          </a:p>
          <a:p>
            <a:r>
              <a:rPr lang="it-IT" dirty="0"/>
              <a:t>E’ facile riconoscere che i 5 sentimenti sono 5 soggetti capaci di conoscere e decidere</a:t>
            </a:r>
          </a:p>
        </p:txBody>
      </p:sp>
    </p:spTree>
    <p:extLst>
      <p:ext uri="{BB962C8B-B14F-4D97-AF65-F5344CB8AC3E}">
        <p14:creationId xmlns:p14="http://schemas.microsoft.com/office/powerpoint/2010/main" val="33774188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Conclusioni</a:t>
            </a:r>
          </a:p>
        </p:txBody>
      </p:sp>
      <p:sp>
        <p:nvSpPr>
          <p:cNvPr id="3" name="Segnaposto contenuto 2"/>
          <p:cNvSpPr>
            <a:spLocks noGrp="1"/>
          </p:cNvSpPr>
          <p:nvPr>
            <p:ph sz="quarter" idx="1"/>
          </p:nvPr>
        </p:nvSpPr>
        <p:spPr/>
        <p:txBody>
          <a:bodyPr>
            <a:normAutofit fontScale="92500"/>
          </a:bodyPr>
          <a:lstStyle/>
          <a:p>
            <a:r>
              <a:rPr lang="it-IT" dirty="0"/>
              <a:t>Il percorso che abbiamo fatto in questi 3 incontri ci ha condotto qui: alla scoperta di questa sconfinata bellezza e misteriosità della realtà, della vita che nasce sul pianeta terra di una stella (il sole) della galassia Via Lattea dopo 11 miliardi di anni luce di evoluzione dell’Universo, della incredibile evoluzione della vita fino a popolare e trasformare la terra, comprese 5 epoche di estinzione di massa dei viventi e poi l’evoluzione dei mammiferi fino alla specie umana separatasi dalle scimmie ca 10 milioni di anni fa e poi la lenta evoluzione delle varie specie umane fino all’homo sapiens e poi quell’ultimo salto, forse il più grande e misterioso di tutti, che è la comparsa della coscienza così come la sperimentiamo anche noi oggi</a:t>
            </a:r>
          </a:p>
        </p:txBody>
      </p:sp>
    </p:spTree>
    <p:extLst>
      <p:ext uri="{BB962C8B-B14F-4D97-AF65-F5344CB8AC3E}">
        <p14:creationId xmlns:p14="http://schemas.microsoft.com/office/powerpoint/2010/main" val="148354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8A2F9E-6E7B-499C-83F8-EC538EE3B894}"/>
              </a:ext>
            </a:extLst>
          </p:cNvPr>
          <p:cNvSpPr>
            <a:spLocks noGrp="1"/>
          </p:cNvSpPr>
          <p:nvPr>
            <p:ph type="title"/>
          </p:nvPr>
        </p:nvSpPr>
        <p:spPr/>
        <p:txBody>
          <a:bodyPr/>
          <a:lstStyle/>
          <a:p>
            <a:r>
              <a:rPr lang="it-IT" dirty="0"/>
              <a:t>Conclusioni</a:t>
            </a:r>
          </a:p>
        </p:txBody>
      </p:sp>
      <p:sp>
        <p:nvSpPr>
          <p:cNvPr id="3" name="Segnaposto contenuto 2">
            <a:extLst>
              <a:ext uri="{FF2B5EF4-FFF2-40B4-BE49-F238E27FC236}">
                <a16:creationId xmlns:a16="http://schemas.microsoft.com/office/drawing/2014/main" id="{6481A07C-4BFC-4BC5-B6F2-1BD5AD260962}"/>
              </a:ext>
            </a:extLst>
          </p:cNvPr>
          <p:cNvSpPr>
            <a:spLocks noGrp="1"/>
          </p:cNvSpPr>
          <p:nvPr>
            <p:ph sz="quarter" idx="1"/>
          </p:nvPr>
        </p:nvSpPr>
        <p:spPr>
          <a:xfrm>
            <a:off x="457200" y="1600200"/>
            <a:ext cx="7467600" cy="4205064"/>
          </a:xfrm>
        </p:spPr>
        <p:txBody>
          <a:bodyPr/>
          <a:lstStyle/>
          <a:p>
            <a:r>
              <a:rPr kumimoji="0" lang="it-IT" sz="2200" b="0" i="0" u="none" strike="noStrike" kern="1200" cap="none" spc="0" normalizeH="0" baseline="0" noProof="0" dirty="0">
                <a:ln>
                  <a:noFill/>
                </a:ln>
                <a:solidFill>
                  <a:prstClr val="black"/>
                </a:solidFill>
                <a:effectLst/>
                <a:uLnTx/>
                <a:uFillTx/>
                <a:latin typeface="Century Schoolbook"/>
                <a:ea typeface="+mn-ea"/>
                <a:cs typeface="+mn-cs"/>
              </a:rPr>
              <a:t>Occorre ammetterlo: non è possibile eliminare la coscienza, perché essa è inscritta dentro la nostra struttura, emerge inesorabilmente e insopprimibilmente dalla nostra esperienza concreta, quotidiana</a:t>
            </a:r>
          </a:p>
          <a:p>
            <a:r>
              <a:rPr lang="it-IT" sz="2200" dirty="0">
                <a:solidFill>
                  <a:prstClr val="black"/>
                </a:solidFill>
                <a:latin typeface="Century Schoolbook"/>
              </a:rPr>
              <a:t>Essa resta e riemerge caparbiamente anche dentro questa nostra cultura riduzionista, che vuole riportare tutto allo scontro casuale di «palle di biliardo» e che condanna l’uomo al nichilismo, allo scetticismo fino a cercare di eliminarlo, nella speranza che la terra sia abitata da una specie meno dannosa. L’uomo moderno odia </a:t>
            </a:r>
            <a:r>
              <a:rPr lang="it-IT" sz="2200" dirty="0" err="1">
                <a:solidFill>
                  <a:prstClr val="black"/>
                </a:solidFill>
                <a:latin typeface="Century Schoolbook"/>
              </a:rPr>
              <a:t>sè</a:t>
            </a:r>
            <a:r>
              <a:rPr lang="it-IT" sz="2200" dirty="0">
                <a:solidFill>
                  <a:prstClr val="black"/>
                </a:solidFill>
                <a:latin typeface="Century Schoolbook"/>
              </a:rPr>
              <a:t> stesso, cerca la morte</a:t>
            </a:r>
            <a:endParaRPr lang="it-IT" dirty="0"/>
          </a:p>
        </p:txBody>
      </p:sp>
    </p:spTree>
    <p:extLst>
      <p:ext uri="{BB962C8B-B14F-4D97-AF65-F5344CB8AC3E}">
        <p14:creationId xmlns:p14="http://schemas.microsoft.com/office/powerpoint/2010/main" val="11409280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465DB2-61F2-48C1-9EEF-B05894D024FC}"/>
              </a:ext>
            </a:extLst>
          </p:cNvPr>
          <p:cNvSpPr>
            <a:spLocks noGrp="1"/>
          </p:cNvSpPr>
          <p:nvPr>
            <p:ph type="title"/>
          </p:nvPr>
        </p:nvSpPr>
        <p:spPr/>
        <p:txBody>
          <a:bodyPr/>
          <a:lstStyle/>
          <a:p>
            <a:r>
              <a:rPr lang="it-IT" dirty="0"/>
              <a:t>Conclusioni</a:t>
            </a:r>
          </a:p>
        </p:txBody>
      </p:sp>
      <p:sp>
        <p:nvSpPr>
          <p:cNvPr id="3" name="Segnaposto contenuto 2">
            <a:extLst>
              <a:ext uri="{FF2B5EF4-FFF2-40B4-BE49-F238E27FC236}">
                <a16:creationId xmlns:a16="http://schemas.microsoft.com/office/drawing/2014/main" id="{0D1FAC6A-6CB8-4E55-ADD4-6922F3DAA7E7}"/>
              </a:ext>
            </a:extLst>
          </p:cNvPr>
          <p:cNvSpPr>
            <a:spLocks noGrp="1"/>
          </p:cNvSpPr>
          <p:nvPr>
            <p:ph sz="quarter" idx="1"/>
          </p:nvPr>
        </p:nvSpPr>
        <p:spPr/>
        <p:txBody>
          <a:bodyPr>
            <a:normAutofit fontScale="92500" lnSpcReduction="20000"/>
          </a:bodyPr>
          <a:lstStyle/>
          <a:p>
            <a:r>
              <a:rPr lang="it-IT" dirty="0"/>
              <a:t>La meraviglia più grande per me non è che un soffio divino, una partecipazione alla conoscenza, alla potenza, all’impeto di Dio (fatti a sua immagine e somiglianza) ci sia data, ma che questo cioè la coscienza, la capacità di cogliere il senso, il significato delle cose, sia stata preparata dalla nascita dell’universo, dalla sua evoluzione, da quello che abbiamo illustrato e sia emersa dal di dentro delle cose, dal di dentro della materia, dell’universo</a:t>
            </a:r>
          </a:p>
          <a:p>
            <a:r>
              <a:rPr lang="it-IT" dirty="0"/>
              <a:t>Ecco questa è la meraviglia: non la giustapposizione di due realtà, di due enti, di due principi, ma l’inserzione dell’eterno nel temporale, dell’essere nel nulla, dello spirito dentro la carne, del divino dentro l’umano. Fuori dall’incarnazione l’uomo è un essere incomprensibile, in balia del nichilismo. L’uomo  è questa paradossale unità di nulla e di Essere</a:t>
            </a:r>
          </a:p>
        </p:txBody>
      </p:sp>
    </p:spTree>
    <p:extLst>
      <p:ext uri="{BB962C8B-B14F-4D97-AF65-F5344CB8AC3E}">
        <p14:creationId xmlns:p14="http://schemas.microsoft.com/office/powerpoint/2010/main" val="33896203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Indicazione bibliografica</a:t>
            </a:r>
          </a:p>
        </p:txBody>
      </p:sp>
      <p:sp>
        <p:nvSpPr>
          <p:cNvPr id="3" name="Segnaposto contenuto 2"/>
          <p:cNvSpPr>
            <a:spLocks noGrp="1"/>
          </p:cNvSpPr>
          <p:nvPr>
            <p:ph sz="quarter" idx="1"/>
          </p:nvPr>
        </p:nvSpPr>
        <p:spPr/>
        <p:txBody>
          <a:bodyPr/>
          <a:lstStyle/>
          <a:p>
            <a:r>
              <a:rPr lang="it-IT" dirty="0"/>
              <a:t>Questi temi e molti altri sono approfonditi in un libro, un po’ ponderoso di 1080 pagine, scritto insieme con il mio maestro universitario, Faustino Savoldi e con un filosofo, Luca Vanzago e uscito nel novembre 2013:</a:t>
            </a:r>
          </a:p>
          <a:p>
            <a:r>
              <a:rPr lang="it-IT" b="1" dirty="0"/>
              <a:t>La Coscienza: contributi per specialisti e non specialisti tra Neuroscienze Filosofia e Neurologia, </a:t>
            </a:r>
            <a:r>
              <a:rPr lang="it-IT" i="1" dirty="0"/>
              <a:t>Edizioni </a:t>
            </a:r>
            <a:r>
              <a:rPr lang="it-IT" i="1" dirty="0" err="1"/>
              <a:t>Aras</a:t>
            </a:r>
            <a:endParaRPr lang="it-IT" i="1" dirty="0"/>
          </a:p>
          <a:p>
            <a:r>
              <a:rPr lang="it-IT" dirty="0"/>
              <a:t>E’ reperibile anche in formato e-book, l’unico realmente usabile e accessibile anche come prezzo: </a:t>
            </a:r>
            <a:r>
              <a:rPr lang="it-IT" b="1" dirty="0"/>
              <a:t>basta digitare uno degli autori e il titolo La coscienza</a:t>
            </a:r>
          </a:p>
        </p:txBody>
      </p:sp>
    </p:spTree>
    <p:extLst>
      <p:ext uri="{BB962C8B-B14F-4D97-AF65-F5344CB8AC3E}">
        <p14:creationId xmlns:p14="http://schemas.microsoft.com/office/powerpoint/2010/main" val="35823114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762250" y="1765300"/>
            <a:ext cx="2857500" cy="454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99851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E’ uscito per Hoepli un libro che ho scritto con dei fisici e biologi sui nodi fondamentali della scienza oggi: </a:t>
            </a:r>
          </a:p>
          <a:p>
            <a:pPr lvl="1"/>
            <a:r>
              <a:rPr lang="it-IT" dirty="0"/>
              <a:t>costituzione elementare della materia</a:t>
            </a:r>
          </a:p>
          <a:p>
            <a:pPr lvl="1"/>
            <a:r>
              <a:rPr lang="it-IT" dirty="0"/>
              <a:t>origine dell’universo</a:t>
            </a:r>
          </a:p>
          <a:p>
            <a:pPr lvl="1"/>
            <a:r>
              <a:rPr lang="it-IT" dirty="0" err="1"/>
              <a:t>origene</a:t>
            </a:r>
            <a:r>
              <a:rPr lang="it-IT" dirty="0"/>
              <a:t> della vita sulla terra</a:t>
            </a:r>
          </a:p>
          <a:p>
            <a:pPr lvl="1"/>
            <a:r>
              <a:rPr lang="it-IT" dirty="0"/>
              <a:t>evoluzione della vita sulla terra</a:t>
            </a:r>
          </a:p>
          <a:p>
            <a:pPr lvl="1"/>
            <a:r>
              <a:rPr lang="it-IT" dirty="0"/>
              <a:t>da dove nasce la coscienza di sé</a:t>
            </a:r>
          </a:p>
          <a:p>
            <a:pPr lvl="1"/>
            <a:r>
              <a:rPr lang="it-IT" dirty="0"/>
              <a:t>il metodo scientifico</a:t>
            </a:r>
          </a:p>
          <a:p>
            <a:endParaRPr lang="it-IT" dirty="0"/>
          </a:p>
        </p:txBody>
      </p:sp>
    </p:spTree>
    <p:extLst>
      <p:ext uri="{BB962C8B-B14F-4D97-AF65-F5344CB8AC3E}">
        <p14:creationId xmlns:p14="http://schemas.microsoft.com/office/powerpoint/2010/main" val="31243022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85800" y="2286000"/>
            <a:ext cx="7772400" cy="1143000"/>
          </a:xfrm>
        </p:spPr>
        <p:txBody>
          <a:bodyPr/>
          <a:lstStyle/>
          <a:p>
            <a:r>
              <a:rPr lang="it-IT" altLang="en-US"/>
              <a:t>Grazie della vostra pazienza nel seguirmi e nell’ascoltarmi!</a:t>
            </a:r>
          </a:p>
        </p:txBody>
      </p:sp>
      <p:sp>
        <p:nvSpPr>
          <p:cNvPr id="41987" name="Rectangle 3"/>
          <p:cNvSpPr>
            <a:spLocks noGrp="1" noChangeArrowheads="1"/>
          </p:cNvSpPr>
          <p:nvPr>
            <p:ph type="subTitle" idx="1"/>
          </p:nvPr>
        </p:nvSpPr>
        <p:spPr/>
        <p:txBody>
          <a:bodyPr/>
          <a:lstStyle/>
          <a:p>
            <a:endParaRPr lang="it-IT" altLang="en-US"/>
          </a:p>
        </p:txBody>
      </p:sp>
    </p:spTree>
    <p:extLst>
      <p:ext uri="{BB962C8B-B14F-4D97-AF65-F5344CB8AC3E}">
        <p14:creationId xmlns:p14="http://schemas.microsoft.com/office/powerpoint/2010/main" val="14013953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1">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4089</TotalTime>
  <Words>6311</Words>
  <Application>Microsoft Office PowerPoint</Application>
  <PresentationFormat>Presentazione su schermo (4:3)</PresentationFormat>
  <Paragraphs>268</Paragraphs>
  <Slides>88</Slides>
  <Notes>1</Notes>
  <HiddenSlides>0</HiddenSlides>
  <MMClips>0</MMClips>
  <ScaleCrop>false</ScaleCrop>
  <HeadingPairs>
    <vt:vector size="6" baseType="variant">
      <vt:variant>
        <vt:lpstr>Caratteri utilizzati</vt:lpstr>
      </vt:variant>
      <vt:variant>
        <vt:i4>6</vt:i4>
      </vt:variant>
      <vt:variant>
        <vt:lpstr>Tema</vt:lpstr>
      </vt:variant>
      <vt:variant>
        <vt:i4>2</vt:i4>
      </vt:variant>
      <vt:variant>
        <vt:lpstr>Titoli diapositive</vt:lpstr>
      </vt:variant>
      <vt:variant>
        <vt:i4>88</vt:i4>
      </vt:variant>
    </vt:vector>
  </HeadingPairs>
  <TitlesOfParts>
    <vt:vector size="96" baseType="lpstr">
      <vt:lpstr>Arial</vt:lpstr>
      <vt:lpstr>Bookman Old Style</vt:lpstr>
      <vt:lpstr>Century Schoolbook</vt:lpstr>
      <vt:lpstr>Times New Roman</vt:lpstr>
      <vt:lpstr>Wingdings</vt:lpstr>
      <vt:lpstr>Wingdings 2</vt:lpstr>
      <vt:lpstr>Loggia</vt:lpstr>
      <vt:lpstr>Struttura predefinita</vt:lpstr>
      <vt:lpstr>L’uomo riducibile al suo cervello? L’emergere della coscienza</vt:lpstr>
      <vt:lpstr>Affermazioni intelligenti?</vt:lpstr>
      <vt:lpstr>Da dove nasce questa posizione?</vt:lpstr>
      <vt:lpstr>Definizione dei termini: coscienza e cervello</vt:lpstr>
      <vt:lpstr>Presentazione standard di PowerPoint</vt:lpstr>
      <vt:lpstr>Definizione di Coscienza</vt:lpstr>
      <vt:lpstr>Definizione di Coscienza</vt:lpstr>
      <vt:lpstr>Definizione di Coscienza</vt:lpstr>
      <vt:lpstr>Definizione di Coscienza</vt:lpstr>
      <vt:lpstr>Definizione di Coscienza</vt:lpstr>
      <vt:lpstr>Definizione di Coscienza</vt:lpstr>
      <vt:lpstr>Il primo metodo scientifico per lo studio del soggetto umano: il metodo clinico</vt:lpstr>
      <vt:lpstr>Storia</vt:lpstr>
      <vt:lpstr>Storia</vt:lpstr>
      <vt:lpstr>Storia</vt:lpstr>
      <vt:lpstr>Storia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scoperta delle basi neurofisiologiche della vigilanza</vt:lpstr>
      <vt:lpstr>Presentazione standard di PowerPoint</vt:lpstr>
      <vt:lpstr>Presentazione standard di PowerPoint</vt:lpstr>
      <vt:lpstr>Lo studio «veramente» scientifico dell’uomo</vt:lpstr>
      <vt:lpstr>Lo studio scientifico dell’uomo</vt:lpstr>
      <vt:lpstr>Lo studio scientifico dell’uomo</vt:lpstr>
      <vt:lpstr>Lo studio scientifico dell’uomo</vt:lpstr>
      <vt:lpstr>Lo studio scientifico dell’uomo</vt:lpstr>
      <vt:lpstr>Lo studio scientifico dell’uomo</vt:lpstr>
      <vt:lpstr>Intelligenza artificiale</vt:lpstr>
      <vt:lpstr>Intelligenza artificiale</vt:lpstr>
      <vt:lpstr>Memoria e apprendimento</vt:lpstr>
      <vt:lpstr>Memoria e apprendimento</vt:lpstr>
      <vt:lpstr>Memoria e apprendimento</vt:lpstr>
      <vt:lpstr>Memoria e apprendimento</vt:lpstr>
      <vt:lpstr>Memoria e apprendimento</vt:lpstr>
      <vt:lpstr>Lo studio scientifico del Cervello</vt:lpstr>
      <vt:lpstr>Presentazione standard di PowerPoint</vt:lpstr>
      <vt:lpstr>Presentazione standard di PowerPoint</vt:lpstr>
      <vt:lpstr>fMRI</vt:lpstr>
      <vt:lpstr>fMRI</vt:lpstr>
      <vt:lpstr>fMRI</vt:lpstr>
      <vt:lpstr>Hd-Magneto-EEG</vt:lpstr>
      <vt:lpstr>Hd-Magneto-EEG</vt:lpstr>
      <vt:lpstr>Hd-Magneto-EEG</vt:lpstr>
      <vt:lpstr>Modellizzazione dei neuroni</vt:lpstr>
      <vt:lpstr>Modello di un circuito neuronale</vt:lpstr>
      <vt:lpstr>Infissione di elettrodi nel cervello</vt:lpstr>
      <vt:lpstr>Elettrodi per la terapia chirurgica dell’epilessia</vt:lpstr>
      <vt:lpstr>Elettrodi per la terapia chirurgica dell’epilessia</vt:lpstr>
      <vt:lpstr>Elettrodi per la terapia chirurgica dell’epilessia</vt:lpstr>
      <vt:lpstr>Grandezza della Coscienza</vt:lpstr>
      <vt:lpstr>Un punto di partenza ragionevole per comprendere la coscienza</vt:lpstr>
      <vt:lpstr>Un punto di partenza ragionevole per comprendere la coscienza</vt:lpstr>
      <vt:lpstr>Un punto di partenza ragionevole per comprendere la coscienza</vt:lpstr>
      <vt:lpstr>Un punto di partenza ragionevole per comprendere la coscienza</vt:lpstr>
      <vt:lpstr>Un punto di partenza ragionevole per comprendere la coscienza</vt:lpstr>
      <vt:lpstr>Un punto di partenza ragionevole per comprendere la coscienza</vt:lpstr>
      <vt:lpstr>Profondità della Coscienza</vt:lpstr>
      <vt:lpstr>Profondità della Coscienza</vt:lpstr>
      <vt:lpstr>Profondità della Coscienza</vt:lpstr>
      <vt:lpstr>Le conseguenze di quanto detto</vt:lpstr>
      <vt:lpstr> La coscienza dell’uomo</vt:lpstr>
      <vt:lpstr>La coscienza dell’uomo</vt:lpstr>
      <vt:lpstr>Unità e dualità della realtà</vt:lpstr>
      <vt:lpstr>Da dove nascono i problemi nella comprensione della coscienza?</vt:lpstr>
      <vt:lpstr>Da dove nascono i problemi nella comprensione della coscienza?</vt:lpstr>
      <vt:lpstr>Da dove nascono i problemi nella comprensione della coscienza?</vt:lpstr>
      <vt:lpstr>Da dove nascono i problemi nella comprensione della coscienza?</vt:lpstr>
      <vt:lpstr>Da dove nascono i problemi nella comprensione della coscienza?</vt:lpstr>
      <vt:lpstr>I Grandi delle Neuroscienze si rendono conto del problema</vt:lpstr>
      <vt:lpstr>Cosa dice il filosofo</vt:lpstr>
      <vt:lpstr>Cosa dice il filosofo</vt:lpstr>
      <vt:lpstr>Intelligenza umana e del computer</vt:lpstr>
      <vt:lpstr>Intelligenza umana e del computer</vt:lpstr>
      <vt:lpstr>Intervista a Federico Faggin Corriere del 9/10/14</vt:lpstr>
      <vt:lpstr>Intervista a Federico Faggin Corriere del 9/10/14</vt:lpstr>
      <vt:lpstr>Il film di animazione neuroscientifico: Inside out</vt:lpstr>
      <vt:lpstr>Conclusioni</vt:lpstr>
      <vt:lpstr>Conclusioni</vt:lpstr>
      <vt:lpstr>Conclusioni</vt:lpstr>
      <vt:lpstr>Indicazione bibliografica</vt:lpstr>
      <vt:lpstr>Presentazione standard di PowerPoint</vt:lpstr>
      <vt:lpstr>Presentazione standard di PowerPoint</vt:lpstr>
      <vt:lpstr>Grazie della vostra pazienza nel seguirmi e nell’ascoltarmi!</vt:lpstr>
    </vt:vector>
  </TitlesOfParts>
  <Company>Università degli Studi di Pavia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Prof. Mauro Ceroni</dc:creator>
  <cp:lastModifiedBy>mauro ceroni</cp:lastModifiedBy>
  <cp:revision>230</cp:revision>
  <dcterms:created xsi:type="dcterms:W3CDTF">2011-04-14T06:36:22Z</dcterms:created>
  <dcterms:modified xsi:type="dcterms:W3CDTF">2020-12-02T16:04:39Z</dcterms:modified>
</cp:coreProperties>
</file>