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62" r:id="rId3"/>
    <p:sldId id="257" r:id="rId4"/>
    <p:sldId id="273" r:id="rId5"/>
    <p:sldId id="263" r:id="rId6"/>
    <p:sldId id="258" r:id="rId7"/>
    <p:sldId id="264" r:id="rId8"/>
    <p:sldId id="259" r:id="rId9"/>
    <p:sldId id="275" r:id="rId10"/>
    <p:sldId id="269" r:id="rId11"/>
    <p:sldId id="260" r:id="rId12"/>
    <p:sldId id="276" r:id="rId13"/>
    <p:sldId id="267" r:id="rId14"/>
    <p:sldId id="277" r:id="rId15"/>
    <p:sldId id="261" r:id="rId16"/>
    <p:sldId id="266" r:id="rId17"/>
    <p:sldId id="274" r:id="rId18"/>
    <p:sldId id="268" r:id="rId19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422"/>
    <p:restoredTop sz="94569"/>
  </p:normalViewPr>
  <p:slideViewPr>
    <p:cSldViewPr snapToGrid="0">
      <p:cViewPr varScale="1">
        <p:scale>
          <a:sx n="102" d="100"/>
          <a:sy n="102" d="100"/>
        </p:scale>
        <p:origin x="142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AC8DE8-E2AB-8F40-9825-3A0A185C824A}" type="datetimeFigureOut">
              <a:rPr lang="it-IT" smtClean="0"/>
              <a:t>24/10/22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28C1BD-32CC-0E41-97E8-B3BA634E930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816325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14BCF21-6E73-424A-7B29-0616CD77E4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A44665FF-1DB0-A9C0-5400-B74009A9F7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7DE0A18-D246-9D86-F537-A2A1CF3C6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C1B25-0A70-D242-AC65-CD790D11D614}" type="datetimeFigureOut">
              <a:rPr lang="it-IT" smtClean="0"/>
              <a:t>24/10/22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24F7918-F98A-CDC4-552C-0AC2EB7C4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D3FE90E-E299-EF2E-05D3-DC20FBF37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C15E5-F821-5045-9756-E4F8D547278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8023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9407EC9-5116-AA26-1C05-E1580B77B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057C421-F264-9B9F-88A2-D7BD8D2C68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CA547D3-55FD-8E50-E854-646B9A8FA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C1B25-0A70-D242-AC65-CD790D11D614}" type="datetimeFigureOut">
              <a:rPr lang="it-IT" smtClean="0"/>
              <a:t>24/10/22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2A70846-C8AA-0AAB-F90F-096D0AAE3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64A8AC4-DF0E-7C12-C753-3A76217AB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C15E5-F821-5045-9756-E4F8D547278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27310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05C63A6-3FA4-496D-A855-BDB9EA98D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778B970-D4B4-6B36-A8FA-E19904E596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D4DC0A5-C3BA-9C9D-DBAF-0941BBD2D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C1B25-0A70-D242-AC65-CD790D11D614}" type="datetimeFigureOut">
              <a:rPr lang="it-IT" smtClean="0"/>
              <a:t>24/10/22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DCDB2D4-7471-7690-45DD-BD2B04477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80AF84B-33AA-4A2B-CB9A-E1405232E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C15E5-F821-5045-9756-E4F8D547278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0710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A6122B3-7613-70CF-81FD-8AD9C4754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A4395AA-E4AF-9537-60EE-9EEBB40087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CF0CB401-C7BA-D605-FF52-2F5F56075F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50C517A-6890-8631-8EAB-93DEEB7AE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C1B25-0A70-D242-AC65-CD790D11D614}" type="datetimeFigureOut">
              <a:rPr lang="it-IT" smtClean="0"/>
              <a:t>24/10/22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663E541-2D07-4343-9D54-857B148E2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C26CD3F-C0F0-0884-BC45-30DC002E2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C15E5-F821-5045-9756-E4F8D547278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94443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79A615B-2B7B-ED18-10A6-D8D83884B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4B9380B-00DE-E748-74F2-5CF43EA33A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15159FA-2F11-4D70-AEB3-76FB368AC8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4A912939-CA07-B839-269B-37EEF884DD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1F1F3A3D-C44A-4C7A-3EB4-CD2D5314F5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159D3A59-C9F4-8859-39BD-0EF0D3596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C1B25-0A70-D242-AC65-CD790D11D614}" type="datetimeFigureOut">
              <a:rPr lang="it-IT" smtClean="0"/>
              <a:t>24/10/22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5F283CE4-6943-8667-F5F8-73109C44B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1D1FB72D-7D91-7EDD-4528-F18C50D5C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C15E5-F821-5045-9756-E4F8D547278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6466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D96EC9-B8A7-16CC-FEFE-DA0405D49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D492BC00-82DF-6B34-F7D3-0EB6E2AC2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C1B25-0A70-D242-AC65-CD790D11D614}" type="datetimeFigureOut">
              <a:rPr lang="it-IT" smtClean="0"/>
              <a:t>24/10/22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4A0F11D-FC31-3A87-A3FB-414959283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0D17864-2503-AFED-BF23-02EDD86F4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C15E5-F821-5045-9756-E4F8D547278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5458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72BE7AD-1188-7237-4A9F-96A97B30C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C1B25-0A70-D242-AC65-CD790D11D614}" type="datetimeFigureOut">
              <a:rPr lang="it-IT" smtClean="0"/>
              <a:t>24/10/22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A930366C-051D-12A0-520B-64FBACAD6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DAC4F4C-387C-3A06-4D4F-B7B5AD627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C15E5-F821-5045-9756-E4F8D547278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9887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C7345C8-D3CC-3E28-F659-6C2B34145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F49DD10-E1BC-0760-E1C0-C13FD5C652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467B4F2-581E-2BDD-777D-73304812DB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E178EEA-675A-03BD-3B7F-8960D12BF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C1B25-0A70-D242-AC65-CD790D11D614}" type="datetimeFigureOut">
              <a:rPr lang="it-IT" smtClean="0"/>
              <a:t>24/10/22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08D756E-7C89-00DD-77F9-091FAAC3D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16FAC55-79AE-BA24-864E-3D963F1C1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C15E5-F821-5045-9756-E4F8D547278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5791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643740A-0362-C513-9943-409391B39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BE729E08-E8D6-0885-5672-F3213C33EB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24465EF-69E0-9F4E-28B3-BFFE24DA80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DA89C9F-1411-B7A5-2BB2-3C8A90EEE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C1B25-0A70-D242-AC65-CD790D11D614}" type="datetimeFigureOut">
              <a:rPr lang="it-IT" smtClean="0"/>
              <a:t>24/10/22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D21A745-6BC5-9488-0EE6-B11D48FB8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386868C-C793-B79C-E721-E179765DE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C15E5-F821-5045-9756-E4F8D547278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4228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91BD556-ABAD-FCA0-1074-C80C0474E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99A769E-6DAD-D384-F6D9-98F4294AE6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9F5DEEC-A42A-83DA-AC8B-3271840415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C1B25-0A70-D242-AC65-CD790D11D614}" type="datetimeFigureOut">
              <a:rPr lang="it-IT" smtClean="0"/>
              <a:t>24/10/22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FCD27B9-0DBA-E7F2-7E68-242653CE0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E2BA5CF-55C8-3F63-56FC-2CC0A536E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C15E5-F821-5045-9756-E4F8D547278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95697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98DC3DB7-47DC-C60B-65F9-A9CD6F53C3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133647C-8D24-6F02-7EB5-32CB77B830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28D120D-854F-A4B3-0876-505D3DACF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C1B25-0A70-D242-AC65-CD790D11D614}" type="datetimeFigureOut">
              <a:rPr lang="it-IT" smtClean="0"/>
              <a:t>24/10/22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14F4FEA-D81A-6D7F-6D84-E42BD1A9A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1870D59-05C1-A0D9-6382-6BD6DBA3B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C15E5-F821-5045-9756-E4F8D547278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43985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87901BD2-E4D9-B585-608F-D36A86DE7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2255704-E56D-DA2E-A1FF-69D5B3A3EA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18A7B39-0573-520F-35DE-5D8B16137A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C1B25-0A70-D242-AC65-CD790D11D614}" type="datetimeFigureOut">
              <a:rPr lang="it-IT" smtClean="0"/>
              <a:t>24/10/22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29C2D55-59FD-A717-99D0-3713426901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4AC9953-CF12-ADC9-24AF-166505F95C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AC15E5-F821-5045-9756-E4F8D547278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54118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https://www.diocesidicrema.it/wp-content/uploads/2020/08/santagostinopavia-696x464.jpg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file:////Users/renata/Library/Group%20Containers/UBF8T346G9.ms/WebArchiveCopyPasteTempFiles/com.microsoft.Word/page5image10694640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file:////Users/renata/Library/Group%20Containers/UBF8T346G9.ms/WebArchiveCopyPasteTempFiles/com.microsoft.Word/page2image33803552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1" name="Rectangle 6150">
            <a:extLst>
              <a:ext uri="{FF2B5EF4-FFF2-40B4-BE49-F238E27FC236}">
                <a16:creationId xmlns:a16="http://schemas.microsoft.com/office/drawing/2014/main" id="{3614E214-61C2-4ADE-B561-2437D5980E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A3DF688E-77BB-1DEE-F1C0-E8D63B5820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5859" y="640070"/>
            <a:ext cx="4069264" cy="2995228"/>
          </a:xfrm>
          <a:noFill/>
        </p:spPr>
        <p:txBody>
          <a:bodyPr>
            <a:normAutofit/>
          </a:bodyPr>
          <a:lstStyle/>
          <a:p>
            <a:pPr algn="l"/>
            <a:r>
              <a:rPr lang="it-IT" sz="4600" dirty="0"/>
              <a:t>AGOSTINO, UN SANTO COMPAGNO DI CAMMINO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6F653BF5-6755-64C2-94E7-DC56290C5B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5857" y="4171168"/>
            <a:ext cx="4069265" cy="1127342"/>
          </a:xfr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>
            <a:normAutofit/>
          </a:bodyPr>
          <a:lstStyle/>
          <a:p>
            <a:pPr algn="l"/>
            <a:r>
              <a:rPr lang="it-IT" sz="3200" dirty="0">
                <a:solidFill>
                  <a:schemeClr val="tx1"/>
                </a:solidFill>
              </a:rPr>
              <a:t>Un uomo in cerca di cose grandi</a:t>
            </a:r>
          </a:p>
          <a:p>
            <a:pPr algn="l"/>
            <a:endParaRPr lang="it-IT" sz="3200" dirty="0">
              <a:solidFill>
                <a:schemeClr val="tx1"/>
              </a:solidFill>
            </a:endParaRPr>
          </a:p>
        </p:txBody>
      </p:sp>
      <p:sp>
        <p:nvSpPr>
          <p:cNvPr id="6153" name="Rounded Rectangle 28">
            <a:extLst>
              <a:ext uri="{FF2B5EF4-FFF2-40B4-BE49-F238E27FC236}">
                <a16:creationId xmlns:a16="http://schemas.microsoft.com/office/drawing/2014/main" id="{AD7356EA-285B-4E5D-8FEC-104659A4FD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75903" y="640091"/>
            <a:ext cx="6266120" cy="557781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 descr="Genitori, la speranza si insegna ma non scippatela ai vostri figli -  Corriere.it">
            <a:extLst>
              <a:ext uri="{FF2B5EF4-FFF2-40B4-BE49-F238E27FC236}">
                <a16:creationId xmlns:a16="http://schemas.microsoft.com/office/drawing/2014/main" id="{70E70888-EA9B-BC12-5D55-5A5CE0280A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13" r="2322"/>
          <a:stretch/>
        </p:blipFill>
        <p:spPr bwMode="auto">
          <a:xfrm>
            <a:off x="5441735" y="804672"/>
            <a:ext cx="5934456" cy="5248656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AEE0CD24-38A4-5B47-4FCD-56C50DAECB04}"/>
              </a:ext>
            </a:extLst>
          </p:cNvPr>
          <p:cNvSpPr txBox="1"/>
          <p:nvPr/>
        </p:nvSpPr>
        <p:spPr>
          <a:xfrm>
            <a:off x="325678" y="6053328"/>
            <a:ext cx="57092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800" dirty="0">
                <a:solidFill>
                  <a:schemeClr val="tx1"/>
                </a:solidFill>
              </a:rPr>
              <a:t>Riproduzioni fotografiche dell’Arca di Sant’Agostino</a:t>
            </a:r>
          </a:p>
          <a:p>
            <a:r>
              <a:rPr lang="it-IT" dirty="0"/>
              <a:t>Disegni dal Testo: Sant’Agostino, Ed. Il pozzo di Giacobbe</a:t>
            </a:r>
            <a:endParaRPr lang="it-IT" sz="1800" dirty="0">
              <a:solidFill>
                <a:schemeClr val="tx1"/>
              </a:solidFill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79963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56509346-5776-5247-3B4E-831574DDA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550" y="325369"/>
            <a:ext cx="4083131" cy="722847"/>
          </a:xfrm>
        </p:spPr>
        <p:txBody>
          <a:bodyPr anchor="b">
            <a:normAutofit fontScale="90000"/>
          </a:bodyPr>
          <a:lstStyle/>
          <a:p>
            <a:endParaRPr lang="it-IT" sz="5400" dirty="0"/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D1D419A-ADF3-AAE9-48F6-1B2E90D339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774" y="856324"/>
            <a:ext cx="4946681" cy="514535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it-IT" sz="2000" dirty="0"/>
          </a:p>
          <a:p>
            <a:r>
              <a:rPr lang="it-IT" sz="3000" dirty="0"/>
              <a:t>Nasce a Tagaste il 13 novembre 354, in Numidia sotto l’impero romano</a:t>
            </a:r>
          </a:p>
          <a:p>
            <a:r>
              <a:rPr lang="it-IT" sz="3000" dirty="0"/>
              <a:t>Dai genitori: Patrizio pagano e Monica cristiana</a:t>
            </a:r>
          </a:p>
          <a:p>
            <a:r>
              <a:rPr lang="it-IT" sz="3000" dirty="0" err="1"/>
              <a:t>E’un</a:t>
            </a:r>
            <a:r>
              <a:rPr lang="it-IT" sz="3000" dirty="0"/>
              <a:t> bambino come noi: ama giocare e vincere; non ama troppo faticare, ma ha buone capacità e buoni maestri; si appassiona ai racconti e al teatro</a:t>
            </a:r>
          </a:p>
          <a:p>
            <a:endParaRPr lang="it-IT" sz="2000" dirty="0"/>
          </a:p>
        </p:txBody>
      </p:sp>
      <p:pic>
        <p:nvPicPr>
          <p:cNvPr id="4" name="Immagine 3" descr="Immagine che contiene testo, decorato&#10;&#10;Descrizione generata automaticamente">
            <a:extLst>
              <a:ext uri="{FF2B5EF4-FFF2-40B4-BE49-F238E27FC236}">
                <a16:creationId xmlns:a16="http://schemas.microsoft.com/office/drawing/2014/main" id="{E82D2656-7C2F-EFD9-CA25-3B0E2E2B9C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231" r="20061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34728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0F78842-539A-9233-FAED-34F82A9FF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7"/>
            <a:ext cx="6586491" cy="1485831"/>
          </a:xfrm>
        </p:spPr>
        <p:txBody>
          <a:bodyPr anchor="b">
            <a:noAutofit/>
          </a:bodyPr>
          <a:lstStyle/>
          <a:p>
            <a:r>
              <a:rPr lang="it-IT" b="1" dirty="0"/>
              <a:t>IL SEME</a:t>
            </a:r>
            <a:br>
              <a:rPr lang="it-IT" sz="3600" dirty="0"/>
            </a:br>
            <a:r>
              <a:rPr lang="it-IT" sz="3600" dirty="0"/>
              <a:t>un bambino felice, vivace e spensierato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9D231EE-61C1-6505-680B-7FB34A1CDE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it-IT" sz="2000" dirty="0"/>
          </a:p>
          <a:p>
            <a:pPr marL="0" indent="0">
              <a:buNone/>
            </a:pPr>
            <a:endParaRPr lang="it-IT" sz="3200" dirty="0"/>
          </a:p>
          <a:p>
            <a:pPr marL="0" indent="0">
              <a:buNone/>
            </a:pPr>
            <a:r>
              <a:rPr lang="it-IT" sz="3200" i="1" dirty="0"/>
              <a:t>Tu alimentavi la mia infanzia</a:t>
            </a:r>
          </a:p>
          <a:p>
            <a:pPr marL="0" indent="0">
              <a:buNone/>
            </a:pPr>
            <a:endParaRPr lang="it-IT" sz="3200" dirty="0"/>
          </a:p>
          <a:p>
            <a:pPr marL="0" indent="0">
              <a:buNone/>
            </a:pPr>
            <a:r>
              <a:rPr lang="it-IT" sz="3200" dirty="0"/>
              <a:t>Un bene conservato nel profondo</a:t>
            </a:r>
          </a:p>
          <a:p>
            <a:pPr marL="0" indent="0">
              <a:buNone/>
            </a:pPr>
            <a:endParaRPr lang="it-IT" sz="2000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040100F7-1867-9EDB-2C21-A24B32E267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80" r="3490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CC91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08091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782662D-1776-6F05-059F-0841F5DDC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F8934AE-DA78-3C13-47C1-13883CB32E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347117" cy="4351338"/>
          </a:xfrm>
        </p:spPr>
        <p:txBody>
          <a:bodyPr/>
          <a:lstStyle/>
          <a:p>
            <a:pPr marL="0" indent="0">
              <a:buNone/>
            </a:pPr>
            <a:endParaRPr lang="it-IT" sz="2800" dirty="0"/>
          </a:p>
          <a:p>
            <a:pPr marL="0" indent="0">
              <a:buNone/>
            </a:pPr>
            <a:r>
              <a:rPr lang="it-IT" sz="3200" i="1" dirty="0"/>
              <a:t>Esulto </a:t>
            </a:r>
          </a:p>
          <a:p>
            <a:pPr marL="0" indent="0">
              <a:buNone/>
            </a:pPr>
            <a:r>
              <a:rPr lang="it-IT" sz="3200" i="1" dirty="0"/>
              <a:t>per i beni di cui, </a:t>
            </a:r>
          </a:p>
          <a:p>
            <a:pPr marL="0" indent="0">
              <a:buNone/>
            </a:pPr>
            <a:r>
              <a:rPr lang="it-IT" sz="3200" i="1" dirty="0"/>
              <a:t>anche da fanciullo, </a:t>
            </a:r>
          </a:p>
          <a:p>
            <a:pPr marL="0" indent="0">
              <a:buNone/>
            </a:pPr>
            <a:r>
              <a:rPr lang="it-IT" sz="3200" i="1" dirty="0"/>
              <a:t>era fatta la mia esistenza</a:t>
            </a:r>
          </a:p>
          <a:p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B980B737-8802-9994-C036-6B6A08BA77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9015" y="1446837"/>
            <a:ext cx="6196672" cy="4730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1844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427AF5F-9A0E-42B7-A252-FD64C9885F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CD5C4B49-189D-E997-B351-12381FB80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5" y="279255"/>
            <a:ext cx="10515600" cy="1306443"/>
          </a:xfrm>
        </p:spPr>
        <p:txBody>
          <a:bodyPr>
            <a:normAutofit/>
          </a:bodyPr>
          <a:lstStyle/>
          <a:p>
            <a:r>
              <a:rPr lang="it-IT" sz="4000" dirty="0"/>
              <a:t>adolescente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36D8111-B83B-1D4D-4F6B-9DFAFF64E9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152774" cy="4303464"/>
          </a:xfrm>
        </p:spPr>
        <p:txBody>
          <a:bodyPr>
            <a:normAutofit fontScale="92500"/>
          </a:bodyPr>
          <a:lstStyle/>
          <a:p>
            <a:r>
              <a:rPr lang="it-IT" sz="3200" dirty="0"/>
              <a:t>Studia fino a sedici anni e ha grande eloquenza</a:t>
            </a:r>
          </a:p>
          <a:p>
            <a:r>
              <a:rPr lang="it-IT" sz="3200" dirty="0"/>
              <a:t>Cerca gli amici, non sempre quelli giusti</a:t>
            </a:r>
          </a:p>
          <a:p>
            <a:r>
              <a:rPr lang="it-IT" sz="3200" dirty="0"/>
              <a:t>Va a Cartagine a studiare.</a:t>
            </a:r>
          </a:p>
          <a:p>
            <a:r>
              <a:rPr lang="it-IT" sz="3200" dirty="0"/>
              <a:t>Maturo e pieno di sé, desidera godersi la vita</a:t>
            </a:r>
          </a:p>
          <a:p>
            <a:endParaRPr lang="it-IT" sz="2000" dirty="0"/>
          </a:p>
        </p:txBody>
      </p:sp>
      <p:pic>
        <p:nvPicPr>
          <p:cNvPr id="4" name="Immagine 3" descr="Immagine che contiene testo, vecchio, bambola&#10;&#10;Descrizione generata automaticamente">
            <a:extLst>
              <a:ext uri="{FF2B5EF4-FFF2-40B4-BE49-F238E27FC236}">
                <a16:creationId xmlns:a16="http://schemas.microsoft.com/office/drawing/2014/main" id="{0C322AAD-22DA-9A77-B694-761117E667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393" r="1346" b="1"/>
          <a:stretch/>
        </p:blipFill>
        <p:spPr>
          <a:xfrm>
            <a:off x="5328466" y="1864953"/>
            <a:ext cx="6170299" cy="4224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2420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2BC5E4B-B326-9A5A-136E-60243F644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/>
              <a:t> IL SEME NASCOSTO</a:t>
            </a:r>
            <a:br>
              <a:rPr lang="it-IT" b="1" dirty="0"/>
            </a:br>
            <a:r>
              <a:rPr lang="it-IT" b="1" dirty="0"/>
              <a:t> </a:t>
            </a:r>
            <a:r>
              <a:rPr lang="it-IT" dirty="0"/>
              <a:t>un ragazzo in balia della bramosia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CA8400E-3837-B0F5-2C99-00A9B1925C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t-IT" sz="3800" i="1" dirty="0"/>
              <a:t>Non si distingueva più l’azzurro </a:t>
            </a:r>
          </a:p>
          <a:p>
            <a:pPr marL="0" indent="0">
              <a:buNone/>
            </a:pPr>
            <a:r>
              <a:rPr lang="it-IT" sz="3800" i="1" dirty="0"/>
              <a:t>dell’affetto </a:t>
            </a:r>
          </a:p>
          <a:p>
            <a:pPr marL="0" indent="0">
              <a:buNone/>
            </a:pPr>
            <a:r>
              <a:rPr lang="it-IT" sz="3800" i="1" dirty="0"/>
              <a:t>dalla foschia </a:t>
            </a:r>
          </a:p>
          <a:p>
            <a:pPr marL="0" indent="0">
              <a:buNone/>
            </a:pPr>
            <a:r>
              <a:rPr lang="it-IT" sz="3800" i="1" dirty="0"/>
              <a:t>della libidine</a:t>
            </a:r>
          </a:p>
          <a:p>
            <a:pPr marL="0" indent="0">
              <a:buNone/>
            </a:pPr>
            <a:endParaRPr lang="it-IT" sz="3800" i="1" dirty="0"/>
          </a:p>
          <a:p>
            <a:pPr marL="0" indent="0">
              <a:buNone/>
            </a:pPr>
            <a:r>
              <a:rPr lang="it-IT" sz="3800" dirty="0"/>
              <a:t>L’errore </a:t>
            </a:r>
          </a:p>
          <a:p>
            <a:pPr marL="0" indent="0">
              <a:buNone/>
            </a:pPr>
            <a:r>
              <a:rPr lang="it-IT" sz="3800" dirty="0"/>
              <a:t>e il male</a:t>
            </a:r>
          </a:p>
          <a:p>
            <a:pPr marL="0" indent="0">
              <a:buNone/>
            </a:pPr>
            <a:r>
              <a:rPr lang="it-IT" sz="3100" dirty="0"/>
              <a:t>Convive con una donna, da cui ha un figlio, Adeodato.</a:t>
            </a:r>
          </a:p>
          <a:p>
            <a:endParaRPr lang="it-IT" sz="3100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34CDF42F-30F4-115B-EE1F-5CA86CFBCC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8776" y="2372737"/>
            <a:ext cx="8276272" cy="3257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7158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997D8F7-54A6-43AA-2B04-910298BB3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/>
              <a:t>IN CERCA DELLA LUCE </a:t>
            </a:r>
            <a:br>
              <a:rPr lang="it-IT" b="1" dirty="0"/>
            </a:br>
            <a:r>
              <a:rPr lang="it-IT" dirty="0"/>
              <a:t>Un nuovo desiderio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72ECB9C-7946-BFBD-6463-4DA070EAC1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8151"/>
            <a:ext cx="5700386" cy="4351338"/>
          </a:xfrm>
        </p:spPr>
        <p:txBody>
          <a:bodyPr/>
          <a:lstStyle/>
          <a:p>
            <a:endParaRPr lang="it-IT" dirty="0"/>
          </a:p>
          <a:p>
            <a:r>
              <a:rPr lang="it-IT" dirty="0"/>
              <a:t>Scopre di desiderare qualcosa di più grande e vero </a:t>
            </a:r>
          </a:p>
          <a:p>
            <a:endParaRPr lang="it-IT" dirty="0"/>
          </a:p>
          <a:p>
            <a:r>
              <a:rPr lang="it-IT" dirty="0"/>
              <a:t>Si unisce ai Manichei(cosa è bene e cosa è male)</a:t>
            </a:r>
          </a:p>
          <a:p>
            <a:endParaRPr lang="it-IT" dirty="0"/>
          </a:p>
          <a:p>
            <a:r>
              <a:rPr lang="it-IT" dirty="0"/>
              <a:t>Insegna a Cartagine, Roma e Milano</a:t>
            </a:r>
          </a:p>
          <a:p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A216BD6A-09CA-8676-0C67-786EFA90F3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3543" y="1916490"/>
            <a:ext cx="5758457" cy="4194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8983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AD0AB30-FC0A-1F34-BD94-394DC0E8F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/>
              <a:t>                              </a:t>
            </a:r>
            <a:br>
              <a:rPr lang="it-IT" dirty="0"/>
            </a:br>
            <a:r>
              <a:rPr lang="it-IT" dirty="0"/>
              <a:t>                              Come conoscere la verità?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4C7B7F6-6082-87AC-7705-84C8B92E88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0" y="1690688"/>
            <a:ext cx="6750205" cy="4351338"/>
          </a:xfrm>
        </p:spPr>
        <p:txBody>
          <a:bodyPr>
            <a:normAutofit fontScale="92500" lnSpcReduction="10000"/>
          </a:bodyPr>
          <a:lstStyle/>
          <a:p>
            <a:endParaRPr lang="it-IT" dirty="0"/>
          </a:p>
          <a:p>
            <a:r>
              <a:rPr lang="it-IT" dirty="0"/>
              <a:t>La ragione: la Sapienza in sé e per sé </a:t>
            </a:r>
          </a:p>
          <a:p>
            <a:endParaRPr lang="it-IT" dirty="0"/>
          </a:p>
          <a:p>
            <a:r>
              <a:rPr lang="it-IT" dirty="0"/>
              <a:t>La fede: nulla posso sapere senza prestar fede</a:t>
            </a:r>
          </a:p>
          <a:p>
            <a:endParaRPr lang="it-IT" dirty="0"/>
          </a:p>
          <a:p>
            <a:r>
              <a:rPr lang="it-IT" dirty="0"/>
              <a:t>La carità: se capendo non cresce la duplice carità di Dio e del prossimo, non ha capito</a:t>
            </a:r>
          </a:p>
          <a:p>
            <a:endParaRPr lang="it-IT" dirty="0"/>
          </a:p>
          <a:p>
            <a:r>
              <a:rPr lang="it-IT" dirty="0"/>
              <a:t>La grazia: </a:t>
            </a:r>
            <a:r>
              <a:rPr lang="it-IT" i="1" dirty="0"/>
              <a:t>Prendi e leggi</a:t>
            </a:r>
            <a:r>
              <a:rPr lang="it-IT" dirty="0"/>
              <a:t>. La verità si è fatta uomo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D1ACB9C-785D-7DEB-D8C8-8AA8AC19DE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493" y="646772"/>
            <a:ext cx="3966375" cy="5188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7729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7915D44-9A9C-EE34-03FA-997E0291F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LA GRAZIA DEGLI INCONTRI DECISIVI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73DDE12-0519-8A38-F057-AEFDA0D5C3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15035"/>
            <a:ext cx="10515600" cy="2213966"/>
          </a:xfrm>
        </p:spPr>
        <p:txBody>
          <a:bodyPr/>
          <a:lstStyle/>
          <a:p>
            <a:pPr marL="0" indent="0">
              <a:buNone/>
            </a:pPr>
            <a:r>
              <a:rPr lang="it-IT" dirty="0"/>
              <a:t>GLI AMICI</a:t>
            </a:r>
          </a:p>
          <a:p>
            <a:pPr marL="0" indent="0">
              <a:buNone/>
            </a:pPr>
            <a:r>
              <a:rPr lang="it-IT" dirty="0"/>
              <a:t>Alipio, </a:t>
            </a:r>
            <a:r>
              <a:rPr lang="it-IT" dirty="0" err="1"/>
              <a:t>Nebridio</a:t>
            </a:r>
            <a:r>
              <a:rPr lang="it-IT" dirty="0"/>
              <a:t>, Manlio, </a:t>
            </a:r>
            <a:r>
              <a:rPr lang="it-IT" dirty="0" err="1"/>
              <a:t>Ponticiano</a:t>
            </a:r>
            <a:r>
              <a:rPr lang="it-IT" dirty="0"/>
              <a:t>, Possidio, Paolo, Antonio…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  <a:p>
            <a:endParaRPr lang="it-IT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E78C5E42-3AF1-7F6A-807D-2744308525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7442" y="169068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AF3632-237D-E52C-80DB-046BD965AF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3407" y="35591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pic>
        <p:nvPicPr>
          <p:cNvPr id="1027" name="Immagine 1" descr="Immagine che contiene testo, interni, vecchio, altare&#10;&#10;Descrizione generata automaticamente">
            <a:extLst>
              <a:ext uri="{FF2B5EF4-FFF2-40B4-BE49-F238E27FC236}">
                <a16:creationId xmlns:a16="http://schemas.microsoft.com/office/drawing/2014/main" id="{8067F950-749D-DB1D-B716-0C4D54A407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7" t="11623" r="8682" b="16370"/>
          <a:stretch>
            <a:fillRect/>
          </a:stretch>
        </p:blipFill>
        <p:spPr bwMode="auto">
          <a:xfrm>
            <a:off x="2262516" y="2510192"/>
            <a:ext cx="7086077" cy="3982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21051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088B63F-8209-4929-FDDF-447EE86D2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dirty="0"/>
              <a:t>I MAESTRI</a:t>
            </a:r>
          </a:p>
        </p:txBody>
      </p:sp>
      <p:pic>
        <p:nvPicPr>
          <p:cNvPr id="3073" name="Picture 1" descr="page4image34105072">
            <a:extLst>
              <a:ext uri="{FF2B5EF4-FFF2-40B4-BE49-F238E27FC236}">
                <a16:creationId xmlns:a16="http://schemas.microsoft.com/office/drawing/2014/main" id="{F9CDAADA-048D-55C8-5E8C-656B21ADD92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12" r="5405" b="3114"/>
          <a:stretch/>
        </p:blipFill>
        <p:spPr bwMode="auto">
          <a:xfrm>
            <a:off x="5052097" y="1027906"/>
            <a:ext cx="6693070" cy="4696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C232FABC-B9B3-3A7B-D125-778C2B910525}"/>
              </a:ext>
            </a:extLst>
          </p:cNvPr>
          <p:cNvSpPr txBox="1"/>
          <p:nvPr/>
        </p:nvSpPr>
        <p:spPr>
          <a:xfrm>
            <a:off x="1390389" y="2906038"/>
            <a:ext cx="2965877" cy="17235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400" dirty="0"/>
              <a:t>Sempliciano</a:t>
            </a:r>
          </a:p>
          <a:p>
            <a:r>
              <a:rPr lang="it-IT" sz="4400" dirty="0"/>
              <a:t> lo accoglie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612182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AA0BDEA-E991-70D2-F289-1F4305C4C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it-IT" dirty="0"/>
            </a:b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D299C9D-9C62-6F45-4EA3-89BAD774B0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0934" y="1825625"/>
            <a:ext cx="471963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it-IT" sz="4400" b="1" dirty="0"/>
          </a:p>
          <a:p>
            <a:pPr marL="0" indent="0">
              <a:buNone/>
            </a:pPr>
            <a:r>
              <a:rPr lang="it-IT" sz="4400" dirty="0"/>
              <a:t>Ambrogio </a:t>
            </a:r>
          </a:p>
          <a:p>
            <a:pPr marL="0" indent="0">
              <a:buNone/>
            </a:pPr>
            <a:r>
              <a:rPr lang="it-IT" sz="4400" dirty="0"/>
              <a:t>lo affascina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2049" name="Picture 1" descr="page3image34501872">
            <a:extLst>
              <a:ext uri="{FF2B5EF4-FFF2-40B4-BE49-F238E27FC236}">
                <a16:creationId xmlns:a16="http://schemas.microsoft.com/office/drawing/2014/main" id="{4F782E97-B7E3-60E9-ED44-C81746B434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61" r="9448" b="4053"/>
          <a:stretch/>
        </p:blipFill>
        <p:spPr bwMode="auto">
          <a:xfrm>
            <a:off x="4952050" y="1002082"/>
            <a:ext cx="6972729" cy="5174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61372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Immagine 2" descr="page5image10694640">
            <a:extLst>
              <a:ext uri="{FF2B5EF4-FFF2-40B4-BE49-F238E27FC236}">
                <a16:creationId xmlns:a16="http://schemas.microsoft.com/office/drawing/2014/main" id="{4472CC76-5457-63B7-7D31-F9FD9458718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17795"/>
          <a:stretch>
            <a:fillRect/>
          </a:stretch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73" name="Rectangle 2072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7D8BA205-69E5-105C-27EC-06A063A6E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IL BATTESIMO</a:t>
            </a:r>
          </a:p>
        </p:txBody>
      </p:sp>
      <p:cxnSp>
        <p:nvCxnSpPr>
          <p:cNvPr id="2075" name="Straight Connector 2074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7" name="Straight Connector 2076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2">
            <a:extLst>
              <a:ext uri="{FF2B5EF4-FFF2-40B4-BE49-F238E27FC236}">
                <a16:creationId xmlns:a16="http://schemas.microsoft.com/office/drawing/2014/main" id="{78D7FDF0-4D72-BFE8-89DA-F8F3717A76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323002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6EAF4BF-6A41-F3B4-1A6E-78C9F5B24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CRESCERE E FIORIRE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48F2E1A-C2D8-6437-89E4-2E41C108E0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702" y="688932"/>
            <a:ext cx="5845098" cy="3331924"/>
          </a:xfrm>
        </p:spPr>
        <p:txBody>
          <a:bodyPr/>
          <a:lstStyle/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b="1" dirty="0"/>
              <a:t>LA COMUNITA’ </a:t>
            </a:r>
          </a:p>
          <a:p>
            <a:pPr marL="0" indent="0">
              <a:buNone/>
            </a:pPr>
            <a:r>
              <a:rPr lang="it-IT" dirty="0"/>
              <a:t>Un nuovo modo di vivere: la regola</a:t>
            </a:r>
          </a:p>
          <a:p>
            <a:pPr marL="0" indent="0">
              <a:buNone/>
            </a:pPr>
            <a:r>
              <a:rPr lang="it-IT" dirty="0"/>
              <a:t>La vita in comune nella preghiera, nello studio e nell’annuncio </a:t>
            </a:r>
          </a:p>
        </p:txBody>
      </p:sp>
      <p:pic>
        <p:nvPicPr>
          <p:cNvPr id="7170" name="Picture 2" descr="Sant'Agostino">
            <a:extLst>
              <a:ext uri="{FF2B5EF4-FFF2-40B4-BE49-F238E27FC236}">
                <a16:creationId xmlns:a16="http://schemas.microsoft.com/office/drawing/2014/main" id="{D6C04789-326B-65B6-BE0A-AD6939DCBE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43" t="19675" r="16034"/>
          <a:stretch/>
        </p:blipFill>
        <p:spPr bwMode="auto">
          <a:xfrm>
            <a:off x="838200" y="1349299"/>
            <a:ext cx="4101790" cy="5508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magine 3" descr="Immagine che contiene testo, persona, interni, persone&#10;&#10;Descrizione generata automaticamente">
            <a:extLst>
              <a:ext uri="{FF2B5EF4-FFF2-40B4-BE49-F238E27FC236}">
                <a16:creationId xmlns:a16="http://schemas.microsoft.com/office/drawing/2014/main" id="{9B609676-EB5A-32CB-E11C-BB044A3F30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0740" y="3429000"/>
            <a:ext cx="4651332" cy="2926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1033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BA29501-7A6B-2FA4-55FA-16D020033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 FRUTTI</a:t>
            </a: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638D398A-C785-84A2-BF8A-B73C79F751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4215" y="1472166"/>
            <a:ext cx="3813566" cy="5155679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94A7DB79-5195-E924-2E80-6360C0ACF5B1}"/>
              </a:ext>
            </a:extLst>
          </p:cNvPr>
          <p:cNvSpPr txBox="1"/>
          <p:nvPr/>
        </p:nvSpPr>
        <p:spPr>
          <a:xfrm>
            <a:off x="5611660" y="2104373"/>
            <a:ext cx="6174511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3200" dirty="0"/>
              <a:t>Torna a Cartagine </a:t>
            </a:r>
          </a:p>
          <a:p>
            <a:r>
              <a:rPr lang="it-IT" sz="3200" dirty="0"/>
              <a:t>dove vuole vivere secondo la regola</a:t>
            </a:r>
          </a:p>
          <a:p>
            <a:r>
              <a:rPr lang="it-IT" sz="3200" dirty="0"/>
              <a:t>con una comunità di amici.</a:t>
            </a:r>
          </a:p>
          <a:p>
            <a:endParaRPr lang="it-IT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3200" dirty="0"/>
              <a:t>Viene ordinato sacerdote</a:t>
            </a:r>
          </a:p>
          <a:p>
            <a:r>
              <a:rPr lang="it-IT" sz="3200" dirty="0"/>
              <a:t>per acclamazione e diventa Vescovo</a:t>
            </a:r>
          </a:p>
        </p:txBody>
      </p:sp>
    </p:spTree>
    <p:extLst>
      <p:ext uri="{BB962C8B-B14F-4D97-AF65-F5344CB8AC3E}">
        <p14:creationId xmlns:p14="http://schemas.microsoft.com/office/powerpoint/2010/main" val="13026225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3B5646E-F85D-C8BA-AE9F-C4A870BB4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it-IT" dirty="0"/>
            </a:br>
            <a:r>
              <a:rPr lang="it-IT" dirty="0"/>
              <a:t> Padre della Chiesa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7E040B9-621A-2371-6A70-F8D3360927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099137" cy="4351338"/>
          </a:xfrm>
        </p:spPr>
        <p:txBody>
          <a:bodyPr/>
          <a:lstStyle/>
          <a:p>
            <a:endParaRPr lang="it-IT" dirty="0"/>
          </a:p>
          <a:p>
            <a:r>
              <a:rPr lang="it-IT" sz="3200" dirty="0"/>
              <a:t>Dedica la sua vita a capire, spiegare e edificare la Chiesa</a:t>
            </a:r>
          </a:p>
          <a:p>
            <a:endParaRPr lang="it-IT" sz="3200" dirty="0"/>
          </a:p>
          <a:p>
            <a:r>
              <a:rPr lang="it-IT" sz="3200" dirty="0"/>
              <a:t>Muore a Cartagine mentre i</a:t>
            </a:r>
          </a:p>
          <a:p>
            <a:pPr marL="0" indent="0">
              <a:buNone/>
            </a:pPr>
            <a:r>
              <a:rPr lang="it-IT" sz="3200" dirty="0"/>
              <a:t>Vandali assediano Ippona </a:t>
            </a:r>
          </a:p>
          <a:p>
            <a:endParaRPr lang="it-IT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1D090A7-7408-2625-5E70-75DE8C6BDB7C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6095615" y="-490679"/>
            <a:ext cx="596940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pic>
        <p:nvPicPr>
          <p:cNvPr id="1027" name="Immagine 1" descr="page2image33803552">
            <a:extLst>
              <a:ext uri="{FF2B5EF4-FFF2-40B4-BE49-F238E27FC236}">
                <a16:creationId xmlns:a16="http://schemas.microsoft.com/office/drawing/2014/main" id="{37654793-8944-53D6-42CB-1B124E1FF4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337" y="1782761"/>
            <a:ext cx="6006348" cy="4506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1976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6B44015-449A-35A6-3CEC-BBD1F8F08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Il compito della vita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FA3F58D-A0AE-7324-25FD-9565BEC267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55866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b="1" dirty="0"/>
              <a:t>Un testimone</a:t>
            </a:r>
            <a:r>
              <a:rPr lang="it-IT" dirty="0"/>
              <a:t>: </a:t>
            </a:r>
          </a:p>
          <a:p>
            <a:pPr marL="0" indent="0">
              <a:buNone/>
            </a:pPr>
            <a:r>
              <a:rPr lang="it-IT" dirty="0"/>
              <a:t>Un grande dono per tutta la chiesa d’Africa, premuroso e attivo.</a:t>
            </a:r>
          </a:p>
          <a:p>
            <a:pPr marL="0" indent="0">
              <a:buNone/>
            </a:pPr>
            <a:r>
              <a:rPr lang="it-IT" dirty="0"/>
              <a:t>La sua Regola è alla base di molte regole monastiche </a:t>
            </a:r>
          </a:p>
          <a:p>
            <a:endParaRPr lang="it-IT" dirty="0"/>
          </a:p>
          <a:p>
            <a:r>
              <a:rPr lang="it-IT" dirty="0"/>
              <a:t>Conoscere e capire: </a:t>
            </a:r>
          </a:p>
          <a:p>
            <a:r>
              <a:rPr lang="it-IT" dirty="0"/>
              <a:t>Amare e servire: unità e carità</a:t>
            </a:r>
          </a:p>
          <a:p>
            <a:endParaRPr lang="it-IT" dirty="0"/>
          </a:p>
          <a:p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F1C679E2-FF59-C520-8733-C221DC9C8D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4996" y="3141663"/>
            <a:ext cx="3378200" cy="303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6211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D45AD53-65F3-739F-8039-133C4CBE3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8717BEE-7E05-22B9-FAE7-AFA91364B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1571" y="1260088"/>
            <a:ext cx="6592228" cy="4916875"/>
          </a:xfrm>
        </p:spPr>
        <p:txBody>
          <a:bodyPr/>
          <a:lstStyle/>
          <a:p>
            <a:pPr marL="0" indent="0">
              <a:buNone/>
            </a:pPr>
            <a:r>
              <a:rPr lang="it-IT" b="1" dirty="0"/>
              <a:t>Un compagno: </a:t>
            </a:r>
            <a:r>
              <a:rPr lang="it-IT" dirty="0"/>
              <a:t>un grande dono per tutti noi</a:t>
            </a:r>
          </a:p>
          <a:p>
            <a:endParaRPr lang="it-IT" dirty="0"/>
          </a:p>
          <a:p>
            <a:r>
              <a:rPr lang="it-IT" i="1" dirty="0"/>
              <a:t>Se il mondo invecchia (si imbruttisce), Cristo è perpetuamente giovane.</a:t>
            </a:r>
          </a:p>
          <a:p>
            <a:endParaRPr lang="it-IT" i="1" dirty="0"/>
          </a:p>
          <a:p>
            <a:r>
              <a:rPr lang="it-IT" i="1" dirty="0"/>
              <a:t>Ama e segui la «beatitudine», ciò che ti rende felice davvero. </a:t>
            </a:r>
          </a:p>
          <a:p>
            <a:endParaRPr lang="it-IT" i="1" dirty="0"/>
          </a:p>
          <a:p>
            <a:r>
              <a:rPr lang="it-IT" i="1" dirty="0"/>
              <a:t>Avanza nel bene.</a:t>
            </a:r>
          </a:p>
          <a:p>
            <a:endParaRPr lang="it-IT" b="1" dirty="0"/>
          </a:p>
          <a:p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6632FD28-B54A-F641-578C-B8E880A9DA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37" t="6965" r="17239" b="7616"/>
          <a:stretch/>
        </p:blipFill>
        <p:spPr>
          <a:xfrm>
            <a:off x="200723" y="1962750"/>
            <a:ext cx="4351928" cy="4036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6238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EE3798B-09C0-ADE6-956A-4104B0CFC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387" y="681037"/>
            <a:ext cx="4080879" cy="1788811"/>
          </a:xfrm>
        </p:spPr>
        <p:txBody>
          <a:bodyPr>
            <a:normAutofit/>
          </a:bodyPr>
          <a:lstStyle/>
          <a:p>
            <a:r>
              <a:rPr lang="it-IT" sz="4000"/>
              <a:t> A PAVIA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05C76DB-043A-72BD-B49A-8C6B135DA4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389" y="2630161"/>
            <a:ext cx="4080880" cy="3546801"/>
          </a:xfrm>
        </p:spPr>
        <p:txBody>
          <a:bodyPr>
            <a:normAutofit fontScale="92500"/>
          </a:bodyPr>
          <a:lstStyle/>
          <a:p>
            <a:r>
              <a:rPr lang="it-IT" sz="4000" dirty="0"/>
              <a:t>Il trasporto in Sardegna per sfuggire ai Vandali</a:t>
            </a:r>
          </a:p>
          <a:p>
            <a:r>
              <a:rPr lang="it-IT" sz="4000" dirty="0"/>
              <a:t>Il trasporto a Pavia per sfuggire ai Saraceni</a:t>
            </a:r>
          </a:p>
          <a:p>
            <a:endParaRPr lang="it-IT" sz="2000" dirty="0"/>
          </a:p>
          <a:p>
            <a:endParaRPr lang="it-IT" sz="2000" dirty="0"/>
          </a:p>
          <a:p>
            <a:endParaRPr lang="it-IT" sz="2000" dirty="0"/>
          </a:p>
        </p:txBody>
      </p:sp>
      <p:sp>
        <p:nvSpPr>
          <p:cNvPr id="12" name="Rounded Rectangle 28">
            <a:extLst>
              <a:ext uri="{FF2B5EF4-FFF2-40B4-BE49-F238E27FC236}">
                <a16:creationId xmlns:a16="http://schemas.microsoft.com/office/drawing/2014/main" id="{A783CD55-1776-4C75-9A8F-D1179C0C7B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75903" y="640091"/>
            <a:ext cx="6266120" cy="557781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magine 4" descr="Immagine che contiene scultura, tessuto&#10;&#10;Descrizione generata automaticamente">
            <a:extLst>
              <a:ext uri="{FF2B5EF4-FFF2-40B4-BE49-F238E27FC236}">
                <a16:creationId xmlns:a16="http://schemas.microsoft.com/office/drawing/2014/main" id="{CF4AFED6-9D5D-0C3B-FEFB-21E7A9A147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680" r="-1" b="6486"/>
          <a:stretch/>
        </p:blipFill>
        <p:spPr>
          <a:xfrm>
            <a:off x="5441735" y="804672"/>
            <a:ext cx="5934456" cy="5248656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15340790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1752</TotalTime>
  <Words>496</Words>
  <Application>Microsoft Macintosh PowerPoint</Application>
  <PresentationFormat>Widescreen</PresentationFormat>
  <Paragraphs>101</Paragraphs>
  <Slides>18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Tema di Office</vt:lpstr>
      <vt:lpstr>AGOSTINO, UN SANTO COMPAGNO DI CAMMINO</vt:lpstr>
      <vt:lpstr>Presentazione standard di PowerPoint</vt:lpstr>
      <vt:lpstr>IL SEME un bambino felice, vivace e spensierato</vt:lpstr>
      <vt:lpstr>Presentazione standard di PowerPoint</vt:lpstr>
      <vt:lpstr>adolescente</vt:lpstr>
      <vt:lpstr> IL SEME NASCOSTO  un ragazzo in balia della bramosia</vt:lpstr>
      <vt:lpstr>IN CERCA DELLA LUCE  Un nuovo desiderio</vt:lpstr>
      <vt:lpstr>                                                             Come conoscere la verità?</vt:lpstr>
      <vt:lpstr>LA GRAZIA DEGLI INCONTRI DECISIVI </vt:lpstr>
      <vt:lpstr>I MAESTRI</vt:lpstr>
      <vt:lpstr> </vt:lpstr>
      <vt:lpstr>IL BATTESIMO</vt:lpstr>
      <vt:lpstr>CRESCERE E FIORIRE</vt:lpstr>
      <vt:lpstr>I FRUTTI</vt:lpstr>
      <vt:lpstr>  Padre della Chiesa</vt:lpstr>
      <vt:lpstr>Il compito della vita</vt:lpstr>
      <vt:lpstr>Presentazione standard di PowerPoint</vt:lpstr>
      <vt:lpstr> A PAVIA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AGOSTINO, UN SANTO COMPAGNO DI CAMMINO</dc:title>
  <dc:creator>renata rava</dc:creator>
  <cp:lastModifiedBy>renata rava</cp:lastModifiedBy>
  <cp:revision>11</cp:revision>
  <dcterms:created xsi:type="dcterms:W3CDTF">2022-10-13T09:26:22Z</dcterms:created>
  <dcterms:modified xsi:type="dcterms:W3CDTF">2022-10-24T12:40:37Z</dcterms:modified>
</cp:coreProperties>
</file>