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60" r:id="rId4"/>
    <p:sldId id="258" r:id="rId5"/>
    <p:sldId id="261" r:id="rId6"/>
    <p:sldId id="259" r:id="rId7"/>
    <p:sldId id="274" r:id="rId8"/>
    <p:sldId id="262" r:id="rId9"/>
    <p:sldId id="271" r:id="rId10"/>
    <p:sldId id="273" r:id="rId11"/>
    <p:sldId id="272" r:id="rId12"/>
    <p:sldId id="269" r:id="rId13"/>
    <p:sldId id="263" r:id="rId14"/>
    <p:sldId id="277" r:id="rId15"/>
    <p:sldId id="279" r:id="rId16"/>
    <p:sldId id="276" r:id="rId17"/>
    <p:sldId id="264" r:id="rId18"/>
    <p:sldId id="266" r:id="rId19"/>
    <p:sldId id="268" r:id="rId20"/>
    <p:sldId id="285" r:id="rId21"/>
    <p:sldId id="286" r:id="rId22"/>
    <p:sldId id="270" r:id="rId23"/>
    <p:sldId id="281" r:id="rId24"/>
    <p:sldId id="282" r:id="rId25"/>
    <p:sldId id="283" r:id="rId2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4640"/>
  </p:normalViewPr>
  <p:slideViewPr>
    <p:cSldViewPr snapToGrid="0">
      <p:cViewPr varScale="1">
        <p:scale>
          <a:sx n="93" d="100"/>
          <a:sy n="93" d="100"/>
        </p:scale>
        <p:origin x="21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713CC-3616-D544-839C-2AD91A859FD6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093D6-92E9-A148-B20D-2098438FCC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3409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093D6-92E9-A148-B20D-2098438FCC76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3877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BACA18-6614-82E9-E981-6B1D6513F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25EB5E2-9E1C-A76D-5F9B-ECA03F6747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9AE6F11-C174-70C0-CC09-C1C0A87D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48EDF-D34F-5A49-A45E-E2B898096889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8E6DC26-2DAD-A99D-57A0-99BB2917C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141FEF-E816-CB8C-77BF-9C183FCA8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A05DF-4410-5342-9FBC-C3A05E390F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3944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765FC9-D540-D5A1-9D7D-CCCFE3395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8E7718D-445E-3762-CA08-B44972E2F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0D58A8-1473-E455-3B37-DFFB76162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48EDF-D34F-5A49-A45E-E2B898096889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00E4B9-BA91-9669-1968-1BC6E0A0F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73D65DC-C375-5878-5DD6-F3B3B9C3C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A05DF-4410-5342-9FBC-C3A05E390F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6003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C76841-2A8A-99D1-1AC4-995E6A66D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9BA26A0-CAEF-4677-7852-CED693BC4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EDE439-33D6-6E63-163F-C3D1EFC92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48EDF-D34F-5A49-A45E-E2B898096889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19053FA-2150-C84F-BEA2-3EF4E2FA4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1FFE64A-080B-5F27-DEF5-B023EA09D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A05DF-4410-5342-9FBC-C3A05E390F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6648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2099E1-FD0B-4745-0F43-65D2EE367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C28B40E-6153-7179-D4A2-D3ED2FC14A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C6281B7-D3D7-D5D1-2651-42033FDC9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BF6B1E4-F386-ED43-ADB0-4D38D5AD4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48EDF-D34F-5A49-A45E-E2B898096889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07431A1-62B8-D83D-D308-EBC211E1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1E6FF9-6000-145C-E22C-AB82911F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A05DF-4410-5342-9FBC-C3A05E390F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291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8315B0-EDAA-5D4A-0391-C3B3D1058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A5CC2E5-EBC2-FE56-CCAF-D8568A61F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F337ED6-944F-3EC2-8835-CAFC122DD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E2A195C-C5AA-C5FD-BD84-1D991B0F26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D35108E-0D6D-54DE-7067-92AFEE472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4C55735-67A6-FFD7-97A9-41C146FB0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48EDF-D34F-5A49-A45E-E2B898096889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D31DA28-2D1C-0E17-21C3-BCBB64B8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6DB2C0D-8B3D-0379-7C44-DB5A81E96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A05DF-4410-5342-9FBC-C3A05E390F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3488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176359-DE38-56F0-324E-0B324EEC5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89EEE67-230A-E9CF-5064-EA35293B5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48EDF-D34F-5A49-A45E-E2B898096889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9670BD5-AF46-90DB-1E8E-CD1B4A3A3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A4B80B7-7AE0-7661-C7AC-D16DFB1B2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A05DF-4410-5342-9FBC-C3A05E390F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7918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08BC3BF-1BC3-A454-681F-4242102A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48EDF-D34F-5A49-A45E-E2B898096889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16880EA-CA17-5221-E7F7-A1EC740BD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7594FD1-B36B-632E-44B3-17788F9C5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A05DF-4410-5342-9FBC-C3A05E390F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373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EF7E9C-2FF7-350E-74CF-FCD938A01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0B4BD2-C81F-419F-C763-5D538E7D5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5BE311B-2D23-340F-C1DE-D0198AEAF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2E9B9BF-C2E4-4664-489A-D81B7A6FB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48EDF-D34F-5A49-A45E-E2B898096889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BCAA286-4747-5B5A-53D7-CE117F553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248CB63-6F83-EBA3-076C-04208A30B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A05DF-4410-5342-9FBC-C3A05E390F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6077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277CDF-0BC7-5ADF-4DD9-90E01A88E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94D66F0-D81C-DD6D-9AE8-99EFA849A3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4996E38-DCF7-C80F-BCA2-8BA05431A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CAB7147-30E3-3478-7F4E-93B442A22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48EDF-D34F-5A49-A45E-E2B898096889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1350AE7-8386-C3AA-1F87-476B4192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852A89E-C9D2-706B-BAB5-F7CC3DF9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A05DF-4410-5342-9FBC-C3A05E390F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1056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383F57-DA38-3ED4-2475-4B95B39BA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2CDF0D4-CCFA-5EB4-2778-5F9FC053C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798635-0152-DBEB-D47D-45C46BADB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48EDF-D34F-5A49-A45E-E2B898096889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A20D64-E16A-85C4-17CB-077C73F17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5A0EE2-9E0C-73FF-EAEB-96754C49A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A05DF-4410-5342-9FBC-C3A05E390F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5162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28543F4-201F-3B97-6A19-ADB08C1B13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80BFE34-F063-9A18-1555-7FEB44ACCA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911E58E-64D8-D07E-A807-609054AD3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48EDF-D34F-5A49-A45E-E2B898096889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82A077-A136-0217-6EE1-DFA17AF57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FA9E2BE-A5B2-5F8D-0359-72A0BBE0E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A05DF-4410-5342-9FBC-C3A05E390F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7109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3429FA6-501E-411A-9DCA-53195A69A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BBF21E-66DD-0695-874C-20711D8D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0C4B13-8D33-D447-807C-7C81441B99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48EDF-D34F-5A49-A45E-E2B898096889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35CBEC1-C021-4807-3680-97E3D0F9DE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26D2638-1F96-ADAB-1081-7B9707F74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A05DF-4410-5342-9FBC-C3A05E390F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7892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8F58EDD9-0685-44E6-9B72-108BB10E1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E944AED-4718-6174-AFF4-288E76D94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446" y="640081"/>
            <a:ext cx="6562262" cy="3849244"/>
          </a:xfrm>
          <a:noFill/>
        </p:spPr>
        <p:txBody>
          <a:bodyPr>
            <a:normAutofit/>
          </a:bodyPr>
          <a:lstStyle/>
          <a:p>
            <a:pPr algn="r"/>
            <a:r>
              <a:rPr lang="it-IT" dirty="0"/>
              <a:t>CERCO IL TUO VOLTO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64CE2F5-0E37-017C-EDC6-8E1C1869DD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446" y="4627755"/>
            <a:ext cx="6562262" cy="1590165"/>
          </a:xfrm>
          <a:noFill/>
        </p:spPr>
        <p:txBody>
          <a:bodyPr>
            <a:normAutofit/>
          </a:bodyPr>
          <a:lstStyle/>
          <a:p>
            <a:pPr algn="r"/>
            <a:r>
              <a:rPr lang="it-IT" dirty="0"/>
              <a:t>Ci ha fatti per Te </a:t>
            </a:r>
          </a:p>
          <a:p>
            <a:pPr algn="r"/>
            <a:r>
              <a:rPr lang="it-IT" dirty="0"/>
              <a:t>e il nostro cuore è inquieto </a:t>
            </a:r>
          </a:p>
          <a:p>
            <a:pPr algn="r"/>
            <a:r>
              <a:rPr lang="it-IT" dirty="0"/>
              <a:t>finché non riposa in Te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31B5D39-7714-E6B5-994C-FAB43FC033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81" r="1" b="1"/>
          <a:stretch/>
        </p:blipFill>
        <p:spPr>
          <a:xfrm>
            <a:off x="7552944" y="10"/>
            <a:ext cx="463600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22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C3F6F7D-0D32-953C-9663-88FCF28BD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 fontScale="90000"/>
          </a:bodyPr>
          <a:lstStyle/>
          <a:p>
            <a:r>
              <a:rPr lang="it-IT" sz="5400" dirty="0"/>
              <a:t>L’uomo e il cielo: un desiderio continuo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1C8839-0135-1C14-9344-B9FC9C3E0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Fatti per amare e conoscere.</a:t>
            </a:r>
          </a:p>
          <a:p>
            <a:pPr marL="0" indent="0">
              <a:buNone/>
            </a:pPr>
            <a:r>
              <a:rPr 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it-IT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conoscenza</a:t>
            </a:r>
            <a:r>
              <a:rPr 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 cielo è un’occasione di rapporto con la realtà investita dal Mistero.</a:t>
            </a:r>
            <a:endParaRPr lang="it-IT" sz="32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B10B7E2-E835-5129-FCF4-4FF015237E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68" r="11908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56416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B47A710-2B97-A897-72C6-0F35A94CC8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59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8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59658EE-237E-06C1-3962-A9B7DE169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it-IT" sz="3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Stella espressione luminosa del cielo.</a:t>
            </a:r>
            <a:br>
              <a:rPr lang="it-IT" sz="3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sz="37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4C96D0-7489-49C2-53DC-6B3F1B5BF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 fontScale="92500" lnSpcReduction="20000"/>
          </a:bodyPr>
          <a:lstStyle/>
          <a:p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L’e</a:t>
            </a: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sperienza del buio, reale o figurato, che rende possibile l’incontro con le stelle.</a:t>
            </a:r>
          </a:p>
          <a:p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 spettacolo delle s</a:t>
            </a: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telle: luce, brillantezza, bellezza, ma anche distanza, lontananza, oltre, mistero.</a:t>
            </a:r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031885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D654082-3B61-9669-2590-84E67BA6C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 fontScale="90000"/>
          </a:bodyPr>
          <a:lstStyle/>
          <a:p>
            <a:br>
              <a:rPr lang="it-IT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it-IT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De-</a:t>
            </a:r>
            <a:r>
              <a:rPr lang="it-IT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siderio</a:t>
            </a:r>
            <a:br>
              <a:rPr lang="it-IT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it-IT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it-IT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1400" dirty="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B4E8CC-3F38-C4ED-760F-10E85609D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br>
              <a:rPr lang="it-IT" sz="17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it-IT" sz="17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ETIMOLOGIA dal latino: </a:t>
            </a:r>
            <a:r>
              <a:rPr lang="it-IT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desiderium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composto da de e </a:t>
            </a:r>
            <a:r>
              <a:rPr lang="it-IT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sidera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</a:rPr>
              <a:t>: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mancanza delle stelle.</a:t>
            </a:r>
            <a:b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etteralmente, "cessare di contemplare le stelle a scopo augurale", nel senso di trarne gli auspici e quindi bramare. Si allude più alla distanza tra il soggetto e l'oggetto di desiderio, e al moto dell'animo che li lega, che alla natura dell'oggetto stesso. </a:t>
            </a:r>
            <a:endParaRPr lang="it-IT" sz="1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it-IT" sz="17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1700" dirty="0"/>
          </a:p>
        </p:txBody>
      </p:sp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D7E8FCFB-A0F7-8E76-5F9B-CDFA93372C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90" r="14752" b="1"/>
          <a:stretch/>
        </p:blipFill>
        <p:spPr>
          <a:xfrm rot="5400000">
            <a:off x="7597934" y="2171700"/>
            <a:ext cx="4096512" cy="394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75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2A76F44-AB8D-A2E2-4405-76946AB62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it-IT" sz="4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moto dell’animo universale</a:t>
            </a:r>
            <a:br>
              <a:rPr lang="it-IT" sz="4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sz="41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7E79F3A-32A9-D1F3-8C91-A10D875D7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200"/>
              <a:t>La storia  </a:t>
            </a:r>
            <a:r>
              <a:rPr lang="it-IT" sz="2200" i="1"/>
              <a:t>Lucilla e il cacciatore di stelle</a:t>
            </a:r>
          </a:p>
          <a:p>
            <a:pPr marL="0" indent="0">
              <a:buNone/>
            </a:pPr>
            <a:endParaRPr lang="it-IT" sz="2200" i="1"/>
          </a:p>
          <a:p>
            <a:r>
              <a:rPr lang="it-IT" sz="2200"/>
              <a:t>Una famiglia di cacciatori</a:t>
            </a:r>
          </a:p>
          <a:p>
            <a:r>
              <a:rPr lang="it-IT" sz="2200"/>
              <a:t>La ricerca personale</a:t>
            </a:r>
          </a:p>
          <a:p>
            <a:r>
              <a:rPr lang="it-IT" sz="2200"/>
              <a:t>Una ricerca che non si accontenta</a:t>
            </a:r>
          </a:p>
          <a:p>
            <a:r>
              <a:rPr lang="it-IT" sz="2200"/>
              <a:t>Un incontro che corrisponde e apre all’oltre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A975F55-13D3-2474-663D-8A63D99B25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016" r="-2" b="36"/>
          <a:stretch/>
        </p:blipFill>
        <p:spPr>
          <a:xfrm>
            <a:off x="8156454" y="-7"/>
            <a:ext cx="4035547" cy="4178808"/>
          </a:xfrm>
          <a:custGeom>
            <a:avLst/>
            <a:gdLst/>
            <a:ahLst/>
            <a:cxnLst/>
            <a:rect l="l" t="t" r="r" b="b"/>
            <a:pathLst>
              <a:path w="4035547" h="4178808">
                <a:moveTo>
                  <a:pt x="14988" y="0"/>
                </a:moveTo>
                <a:lnTo>
                  <a:pt x="4035547" y="0"/>
                </a:lnTo>
                <a:lnTo>
                  <a:pt x="4035547" y="4161794"/>
                </a:lnTo>
                <a:lnTo>
                  <a:pt x="3918602" y="4164199"/>
                </a:lnTo>
                <a:cubicBezTo>
                  <a:pt x="3673497" y="4178956"/>
                  <a:pt x="3428120" y="4172295"/>
                  <a:pt x="3183014" y="4175560"/>
                </a:cubicBezTo>
                <a:cubicBezTo>
                  <a:pt x="2855121" y="4180001"/>
                  <a:pt x="2527499" y="4168639"/>
                  <a:pt x="2199742" y="4167595"/>
                </a:cubicBezTo>
                <a:cubicBezTo>
                  <a:pt x="2132562" y="4167334"/>
                  <a:pt x="2065110" y="4170729"/>
                  <a:pt x="1998202" y="4175952"/>
                </a:cubicBezTo>
                <a:cubicBezTo>
                  <a:pt x="1905507" y="4183005"/>
                  <a:pt x="1814033" y="4174124"/>
                  <a:pt x="1722153" y="4165766"/>
                </a:cubicBezTo>
                <a:cubicBezTo>
                  <a:pt x="1611407" y="4155711"/>
                  <a:pt x="1500933" y="4164591"/>
                  <a:pt x="1390867" y="4176214"/>
                </a:cubicBezTo>
                <a:lnTo>
                  <a:pt x="1348076" y="4178808"/>
                </a:lnTo>
                <a:lnTo>
                  <a:pt x="597587" y="4178808"/>
                </a:lnTo>
                <a:lnTo>
                  <a:pt x="507890" y="4175773"/>
                </a:lnTo>
                <a:cubicBezTo>
                  <a:pt x="403218" y="4174810"/>
                  <a:pt x="298546" y="4175691"/>
                  <a:pt x="193840" y="4176214"/>
                </a:cubicBezTo>
                <a:lnTo>
                  <a:pt x="2757" y="4175742"/>
                </a:lnTo>
                <a:lnTo>
                  <a:pt x="2810" y="4034870"/>
                </a:lnTo>
                <a:cubicBezTo>
                  <a:pt x="5629" y="3979851"/>
                  <a:pt x="10539" y="3924896"/>
                  <a:pt x="15416" y="3870068"/>
                </a:cubicBezTo>
                <a:cubicBezTo>
                  <a:pt x="23018" y="3799731"/>
                  <a:pt x="25045" y="3728899"/>
                  <a:pt x="21498" y="3658244"/>
                </a:cubicBezTo>
                <a:cubicBezTo>
                  <a:pt x="17063" y="3602147"/>
                  <a:pt x="10095" y="3546050"/>
                  <a:pt x="8828" y="3489953"/>
                </a:cubicBezTo>
                <a:cubicBezTo>
                  <a:pt x="6548" y="3389688"/>
                  <a:pt x="7434" y="3289424"/>
                  <a:pt x="13262" y="3189160"/>
                </a:cubicBezTo>
                <a:cubicBezTo>
                  <a:pt x="16176" y="3138901"/>
                  <a:pt x="20864" y="3089150"/>
                  <a:pt x="22891" y="3038510"/>
                </a:cubicBezTo>
                <a:cubicBezTo>
                  <a:pt x="24918" y="2987870"/>
                  <a:pt x="28973" y="2936723"/>
                  <a:pt x="17444" y="2887098"/>
                </a:cubicBezTo>
                <a:cubicBezTo>
                  <a:pt x="-2068" y="2802699"/>
                  <a:pt x="12249" y="2718680"/>
                  <a:pt x="16430" y="2634534"/>
                </a:cubicBezTo>
                <a:cubicBezTo>
                  <a:pt x="18964" y="2582244"/>
                  <a:pt x="34168" y="2528685"/>
                  <a:pt x="20738" y="2477919"/>
                </a:cubicBezTo>
                <a:cubicBezTo>
                  <a:pt x="-421" y="2398342"/>
                  <a:pt x="13389" y="2320415"/>
                  <a:pt x="20738" y="2242107"/>
                </a:cubicBezTo>
                <a:cubicBezTo>
                  <a:pt x="29213" y="2168001"/>
                  <a:pt x="27718" y="2093082"/>
                  <a:pt x="16303" y="2019369"/>
                </a:cubicBezTo>
                <a:cubicBezTo>
                  <a:pt x="1986" y="1946239"/>
                  <a:pt x="1986" y="1871028"/>
                  <a:pt x="16303" y="1797899"/>
                </a:cubicBezTo>
                <a:cubicBezTo>
                  <a:pt x="28162" y="1737537"/>
                  <a:pt x="29530" y="1675589"/>
                  <a:pt x="20357" y="1614758"/>
                </a:cubicBezTo>
                <a:cubicBezTo>
                  <a:pt x="14149" y="1571226"/>
                  <a:pt x="3000" y="1527947"/>
                  <a:pt x="1480" y="1484415"/>
                </a:cubicBezTo>
                <a:cubicBezTo>
                  <a:pt x="-1662" y="1393377"/>
                  <a:pt x="200" y="1302238"/>
                  <a:pt x="7055" y="1211417"/>
                </a:cubicBezTo>
                <a:cubicBezTo>
                  <a:pt x="15036" y="1107980"/>
                  <a:pt x="30366" y="1004923"/>
                  <a:pt x="19724" y="900725"/>
                </a:cubicBezTo>
                <a:cubicBezTo>
                  <a:pt x="16050" y="864934"/>
                  <a:pt x="8575" y="829270"/>
                  <a:pt x="7815" y="793353"/>
                </a:cubicBezTo>
                <a:cubicBezTo>
                  <a:pt x="6168" y="726087"/>
                  <a:pt x="5407" y="659710"/>
                  <a:pt x="9208" y="590286"/>
                </a:cubicBezTo>
                <a:cubicBezTo>
                  <a:pt x="13009" y="520863"/>
                  <a:pt x="27452" y="450424"/>
                  <a:pt x="17697" y="382270"/>
                </a:cubicBezTo>
                <a:cubicBezTo>
                  <a:pt x="7941" y="314115"/>
                  <a:pt x="14276" y="247103"/>
                  <a:pt x="20611" y="180218"/>
                </a:cubicBezTo>
                <a:cubicBezTo>
                  <a:pt x="23652" y="148426"/>
                  <a:pt x="25711" y="116982"/>
                  <a:pt x="25156" y="85665"/>
                </a:cubicBezTo>
                <a:close/>
              </a:path>
            </a:pathLst>
          </a:cu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E8CF497C-9C5C-A273-B16B-41B0FA97C3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98" r="-1" b="10784"/>
          <a:stretch/>
        </p:blipFill>
        <p:spPr>
          <a:xfrm>
            <a:off x="8144356" y="4267201"/>
            <a:ext cx="4047645" cy="2590808"/>
          </a:xfrm>
          <a:custGeom>
            <a:avLst/>
            <a:gdLst/>
            <a:ahLst/>
            <a:cxnLst/>
            <a:rect l="l" t="t" r="r" b="b"/>
            <a:pathLst>
              <a:path w="4047645" h="2495811">
                <a:moveTo>
                  <a:pt x="2441891" y="4"/>
                </a:moveTo>
                <a:cubicBezTo>
                  <a:pt x="2489381" y="-78"/>
                  <a:pt x="2536882" y="1163"/>
                  <a:pt x="2584383" y="4428"/>
                </a:cubicBezTo>
                <a:cubicBezTo>
                  <a:pt x="2744314" y="17813"/>
                  <a:pt x="2904989" y="21079"/>
                  <a:pt x="3065367" y="14222"/>
                </a:cubicBezTo>
                <a:cubicBezTo>
                  <a:pt x="3194244" y="5694"/>
                  <a:pt x="3323514" y="4206"/>
                  <a:pt x="3452568" y="9782"/>
                </a:cubicBezTo>
                <a:cubicBezTo>
                  <a:pt x="3572813" y="16442"/>
                  <a:pt x="3693059" y="23233"/>
                  <a:pt x="3813712" y="19315"/>
                </a:cubicBezTo>
                <a:cubicBezTo>
                  <a:pt x="3861755" y="17748"/>
                  <a:pt x="3909121" y="15789"/>
                  <a:pt x="3956758" y="13177"/>
                </a:cubicBezTo>
                <a:lnTo>
                  <a:pt x="4047645" y="9696"/>
                </a:lnTo>
                <a:lnTo>
                  <a:pt x="4047645" y="2495811"/>
                </a:lnTo>
                <a:lnTo>
                  <a:pt x="28177" y="2495811"/>
                </a:lnTo>
                <a:lnTo>
                  <a:pt x="28782" y="2485852"/>
                </a:lnTo>
                <a:cubicBezTo>
                  <a:pt x="31911" y="2365446"/>
                  <a:pt x="35027" y="2245002"/>
                  <a:pt x="38157" y="2124521"/>
                </a:cubicBezTo>
                <a:cubicBezTo>
                  <a:pt x="38284" y="2119444"/>
                  <a:pt x="39171" y="2114494"/>
                  <a:pt x="39171" y="2109417"/>
                </a:cubicBezTo>
                <a:cubicBezTo>
                  <a:pt x="48166" y="1995573"/>
                  <a:pt x="53107" y="1881729"/>
                  <a:pt x="18899" y="1770550"/>
                </a:cubicBezTo>
                <a:cubicBezTo>
                  <a:pt x="15871" y="1760104"/>
                  <a:pt x="14262" y="1749304"/>
                  <a:pt x="14084" y="1738440"/>
                </a:cubicBezTo>
                <a:cubicBezTo>
                  <a:pt x="12413" y="1641514"/>
                  <a:pt x="16644" y="1544587"/>
                  <a:pt x="26754" y="1448181"/>
                </a:cubicBezTo>
                <a:cubicBezTo>
                  <a:pt x="31949" y="1389038"/>
                  <a:pt x="26754" y="1329006"/>
                  <a:pt x="43478" y="1270498"/>
                </a:cubicBezTo>
                <a:cubicBezTo>
                  <a:pt x="50864" y="1241421"/>
                  <a:pt x="55109" y="1211634"/>
                  <a:pt x="56147" y="1181656"/>
                </a:cubicBezTo>
                <a:cubicBezTo>
                  <a:pt x="59948" y="1109060"/>
                  <a:pt x="38537" y="1040779"/>
                  <a:pt x="18139" y="972244"/>
                </a:cubicBezTo>
                <a:cubicBezTo>
                  <a:pt x="7370" y="935945"/>
                  <a:pt x="-5426" y="898886"/>
                  <a:pt x="2429" y="860811"/>
                </a:cubicBezTo>
                <a:cubicBezTo>
                  <a:pt x="16707" y="802251"/>
                  <a:pt x="24854" y="742359"/>
                  <a:pt x="26754" y="682112"/>
                </a:cubicBezTo>
                <a:cubicBezTo>
                  <a:pt x="26754" y="639468"/>
                  <a:pt x="16365" y="597712"/>
                  <a:pt x="20039" y="555195"/>
                </a:cubicBezTo>
                <a:cubicBezTo>
                  <a:pt x="28211" y="472712"/>
                  <a:pt x="30238" y="389734"/>
                  <a:pt x="26121" y="306946"/>
                </a:cubicBezTo>
                <a:cubicBezTo>
                  <a:pt x="26095" y="273846"/>
                  <a:pt x="29846" y="240848"/>
                  <a:pt x="37270" y="208585"/>
                </a:cubicBezTo>
                <a:cubicBezTo>
                  <a:pt x="46506" y="151651"/>
                  <a:pt x="48419" y="93777"/>
                  <a:pt x="42971" y="36360"/>
                </a:cubicBezTo>
                <a:lnTo>
                  <a:pt x="38853" y="8429"/>
                </a:lnTo>
                <a:lnTo>
                  <a:pt x="56649" y="7824"/>
                </a:lnTo>
                <a:cubicBezTo>
                  <a:pt x="210497" y="-156"/>
                  <a:pt x="364754" y="3162"/>
                  <a:pt x="518087" y="17748"/>
                </a:cubicBezTo>
                <a:cubicBezTo>
                  <a:pt x="626567" y="25440"/>
                  <a:pt x="735534" y="24213"/>
                  <a:pt x="843809" y="14092"/>
                </a:cubicBezTo>
                <a:cubicBezTo>
                  <a:pt x="1042499" y="-1711"/>
                  <a:pt x="1240782" y="10958"/>
                  <a:pt x="1439065" y="21666"/>
                </a:cubicBezTo>
                <a:cubicBezTo>
                  <a:pt x="1631105" y="32113"/>
                  <a:pt x="1823010" y="24408"/>
                  <a:pt x="2015050" y="17487"/>
                </a:cubicBezTo>
                <a:cubicBezTo>
                  <a:pt x="2157045" y="12394"/>
                  <a:pt x="2299420" y="249"/>
                  <a:pt x="2441891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69319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11">
            <a:extLst>
              <a:ext uri="{FF2B5EF4-FFF2-40B4-BE49-F238E27FC236}">
                <a16:creationId xmlns:a16="http://schemas.microsoft.com/office/drawing/2014/main" id="{9D3A9E89-033E-4C4A-8C41-416DABFFD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13">
            <a:extLst>
              <a:ext uri="{FF2B5EF4-FFF2-40B4-BE49-F238E27FC236}">
                <a16:creationId xmlns:a16="http://schemas.microsoft.com/office/drawing/2014/main" id="{86293361-111E-427D-8E5B-256944AC8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2753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9F26D85-FBA6-738C-7D4E-35E075E5F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87479"/>
            <a:ext cx="3444240" cy="1574874"/>
          </a:xfrm>
        </p:spPr>
        <p:txBody>
          <a:bodyPr anchor="b">
            <a:normAutofit/>
          </a:bodyPr>
          <a:lstStyle/>
          <a:p>
            <a:endParaRPr lang="it-IT" sz="34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41D73DD-160B-4885-A9CF-94EADD70D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4360" y="73152"/>
            <a:ext cx="1178966" cy="232963"/>
            <a:chOff x="7763256" y="73152"/>
            <a:chExt cx="1178966" cy="232963"/>
          </a:xfrm>
        </p:grpSpPr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163DBB78-4E4E-4B2A-B257-CD3C2408A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DD0F509B-05E7-42D0-9A4A-9BBA9ABA47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FF4A0A03-6FCB-47AB-A889-ABEAF35DE0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8A6A27D1-12E0-4FAD-8C16-8A32A4EF20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90BF3193-B4B0-4FDB-9734-8C9FABA532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AB0CFE0F-0383-4629-9009-F66B040A1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5C7EB065-8792-4BDB-9863-6F1BAA3C4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45ACE59D-97B6-4DD1-BB37-12C292F183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5F2AAD78-5862-44FE-AB92-AF713D5F1F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C9BF96B3-92E5-4693-B918-69EDD8FD74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5B9B69C3-A82A-4F4F-A3C4-9D2B5AFAD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ED3C38D4-9B11-4F5F-A279-1A30E0CFB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3100DDA4-8F42-4CB2-8921-3894F7BA05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A5936488-9C8D-40DA-BB04-6850F2235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1B9028EA-A394-4A9A-865A-E02D2D9AF2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3E802313-55B4-481A-BFD3-000851BC82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708829DB-C817-49E6-9A68-CA180E94FB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F6D48ED4-3DDF-47BF-87FA-07B83FD955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4796464F-801F-4ACF-8CA7-B166D8E422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EFBA0710-DB96-4132-8292-1ECBDADD73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115AB38-6533-C75D-9CA5-22F29E384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3155626"/>
            <a:ext cx="3444240" cy="2935176"/>
          </a:xfrm>
        </p:spPr>
        <p:txBody>
          <a:bodyPr anchor="ctr">
            <a:normAutofit/>
          </a:bodyPr>
          <a:lstStyle/>
          <a:p>
            <a:endParaRPr lang="en-US" sz="180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05CE3E6-44B9-B785-B3C7-6919AA0481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499" b="1"/>
          <a:stretch/>
        </p:blipFill>
        <p:spPr>
          <a:xfrm>
            <a:off x="4466900" y="531074"/>
            <a:ext cx="3566160" cy="5577118"/>
          </a:xfrm>
          <a:prstGeom prst="rect">
            <a:avLst/>
          </a:prstGeom>
        </p:spPr>
      </p:pic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BDD9B790-6DCB-8729-E504-434565B5CA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27" r="2668" b="1"/>
          <a:stretch/>
        </p:blipFill>
        <p:spPr>
          <a:xfrm>
            <a:off x="8321044" y="531074"/>
            <a:ext cx="3566160" cy="5577118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78907291-9D6D-4740-81DB-441477BCA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912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59653884-08CE-4579-8A80-F00D55BF0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0328A1CC-C0E3-8188-2473-32B3CAC3AE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52" r="19651" b="-3"/>
          <a:stretch/>
        </p:blipFill>
        <p:spPr>
          <a:xfrm>
            <a:off x="20" y="-1"/>
            <a:ext cx="3936404" cy="6309360"/>
          </a:xfrm>
          <a:prstGeom prst="rect">
            <a:avLst/>
          </a:prstGeom>
        </p:spPr>
      </p:pic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720D4FAC-7B9A-4A4F-8E53-071522870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3078" y="201352"/>
            <a:ext cx="7568588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11083F5-189A-F05E-9557-F065E3DE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71" y="443668"/>
            <a:ext cx="2871216" cy="1609344"/>
          </a:xfrm>
        </p:spPr>
        <p:txBody>
          <a:bodyPr>
            <a:normAutofit/>
          </a:bodyPr>
          <a:lstStyle/>
          <a:p>
            <a:r>
              <a:rPr lang="it-IT" sz="3600" dirty="0"/>
              <a:t>Cacciatore di…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DD2A13B-608C-4BE1-AC1F-62B2DAF76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5702" y="897487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7038ED-F717-467A-8D75-D8441BB92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54550" y="123919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Content Placeholder 44">
            <a:extLst>
              <a:ext uri="{FF2B5EF4-FFF2-40B4-BE49-F238E27FC236}">
                <a16:creationId xmlns:a16="http://schemas.microsoft.com/office/drawing/2014/main" id="{C0D2A034-5D5C-0259-0316-A75896ECF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1391" y="443668"/>
            <a:ext cx="3712464" cy="1609344"/>
          </a:xfrm>
        </p:spPr>
        <p:txBody>
          <a:bodyPr anchor="ctr">
            <a:normAutofit/>
          </a:bodyPr>
          <a:lstStyle/>
          <a:p>
            <a:endParaRPr lang="en-US" sz="17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3BEA38E-E4DB-9434-F7B7-33020AD682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06" r="1" b="29328"/>
          <a:stretch/>
        </p:blipFill>
        <p:spPr>
          <a:xfrm>
            <a:off x="4155702" y="2573434"/>
            <a:ext cx="3922776" cy="373592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8AFB3B4-6B51-2081-6426-2753EE8CA6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462" r="-3" b="13688"/>
          <a:stretch/>
        </p:blipFill>
        <p:spPr>
          <a:xfrm>
            <a:off x="8290932" y="2560123"/>
            <a:ext cx="3901068" cy="37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034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FA2337D-B224-FF89-28DF-C1699B6E7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it-IT" sz="4000"/>
              <a:t>In cerca del cielo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DE25907-CDAB-CE80-C954-2E0784E94C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23374"/>
          <a:stretch/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E3DB7B6-E0D4-7EA0-ACCE-2AAAFF976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600" dirty="0"/>
              <a:t>La testimonianza dei popoli antichi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4D067E5-7B27-BF1E-47E2-583C8FA93380}"/>
              </a:ext>
            </a:extLst>
          </p:cNvPr>
          <p:cNvSpPr txBox="1"/>
          <p:nvPr/>
        </p:nvSpPr>
        <p:spPr>
          <a:xfrm>
            <a:off x="4275438" y="28667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3643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64E83BA-C9F9-2C62-F972-2217077B9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Verso </a:t>
            </a:r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l’alto</a:t>
            </a: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AE89A46C-58F8-CB4B-83D8-8DD7403B3D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28" r="3" b="3"/>
          <a:stretch/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D75ED16-6424-55DB-1893-3D55D4E347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01" r="2490" b="3"/>
          <a:stretch/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800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A401834-80E8-8F54-0425-F204182AC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Rivolti</a:t>
            </a: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al </a:t>
            </a:r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cielo</a:t>
            </a: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1403E1B-7EDE-6E6C-BB64-5A6E4EB948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53" r="-1" b="24"/>
          <a:stretch/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198550E2-9111-3788-9508-392DE0C764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367" b="1"/>
          <a:stretch/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62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CECACD-D513-0DD8-B84C-D7908F389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una prospettiva ineliminabile anche oggi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49535F4A-2726-60B2-4A35-6A3B5FB691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7400" y="2021257"/>
            <a:ext cx="6486236" cy="489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568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0DA071-2D4A-DCFD-0ED2-B2FC0C63C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it-IT" dirty="0"/>
            </a:br>
            <a:br>
              <a:rPr lang="it-IT" dirty="0"/>
            </a:br>
            <a:r>
              <a:rPr lang="it-IT" dirty="0"/>
              <a:t>Ricerca ininterrotta:</a:t>
            </a:r>
            <a:br>
              <a:rPr lang="it-IT" dirty="0"/>
            </a:br>
            <a:r>
              <a:rPr lang="it-IT" dirty="0"/>
              <a:t> </a:t>
            </a:r>
            <a:r>
              <a:rPr lang="it-IT" i="1" dirty="0"/>
              <a:t>Il grande spettacolo del cielo </a:t>
            </a:r>
            <a:br>
              <a:rPr lang="it-IT" i="1" dirty="0"/>
            </a:br>
            <a:endParaRPr lang="it-IT" i="1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1EEDBF78-C1B2-9F03-915C-F6F9552F7A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776" y="2398218"/>
            <a:ext cx="5319569" cy="403203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4C67AF6-6ADE-851E-14E3-6F8B49994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364" y="812800"/>
            <a:ext cx="3869859" cy="561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69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F967DD-5EC9-B2C6-4B5D-CD4E1C67F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Profondo moto dell’anima: l’arte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E1DBC84-3AD7-3F5E-90E2-8D1D233C0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9243147-84FB-280D-BE96-AE54AED85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51" y="3920836"/>
            <a:ext cx="3361517" cy="253740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4E597CF-2290-D1D5-C8C8-DA48DA066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3673" y="915951"/>
            <a:ext cx="3515290" cy="473670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AF2392F-7E50-FFF8-53D1-9E11F5E72B6D}"/>
              </a:ext>
            </a:extLst>
          </p:cNvPr>
          <p:cNvSpPr txBox="1"/>
          <p:nvPr/>
        </p:nvSpPr>
        <p:spPr>
          <a:xfrm>
            <a:off x="506032" y="2419350"/>
            <a:ext cx="3258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0" i="1" dirty="0" err="1">
                <a:solidFill>
                  <a:srgbClr val="233452"/>
                </a:solidFill>
                <a:effectLst/>
                <a:latin typeface="-apple-system"/>
              </a:rPr>
              <a:t>Luntane</a:t>
            </a:r>
            <a:r>
              <a:rPr lang="it-IT" b="0" i="1" dirty="0">
                <a:solidFill>
                  <a:srgbClr val="233452"/>
                </a:solidFill>
                <a:effectLst/>
                <a:latin typeface="-apple-system"/>
              </a:rPr>
              <a:t>, </a:t>
            </a:r>
            <a:r>
              <a:rPr lang="it-IT" b="0" i="1" dirty="0" err="1">
                <a:solidFill>
                  <a:srgbClr val="233452"/>
                </a:solidFill>
                <a:effectLst/>
                <a:latin typeface="-apple-system"/>
              </a:rPr>
              <a:t>cchiù</a:t>
            </a:r>
            <a:r>
              <a:rPr lang="it-IT" b="0" i="1" dirty="0">
                <a:solidFill>
                  <a:srgbClr val="233452"/>
                </a:solidFill>
                <a:effectLst/>
                <a:latin typeface="-apple-system"/>
              </a:rPr>
              <a:t> </a:t>
            </a:r>
            <a:r>
              <a:rPr lang="it-IT" b="0" i="1" dirty="0" err="1">
                <a:solidFill>
                  <a:srgbClr val="233452"/>
                </a:solidFill>
                <a:effectLst/>
                <a:latin typeface="-apple-system"/>
              </a:rPr>
              <a:t>luntane</a:t>
            </a:r>
            <a:br>
              <a:rPr lang="it-IT" b="0" i="1" dirty="0">
                <a:solidFill>
                  <a:srgbClr val="233452"/>
                </a:solidFill>
                <a:effectLst/>
                <a:latin typeface="-apple-system"/>
              </a:rPr>
            </a:br>
            <a:r>
              <a:rPr lang="it-IT" b="0" i="1" dirty="0">
                <a:solidFill>
                  <a:srgbClr val="233452"/>
                </a:solidFill>
                <a:effectLst/>
                <a:latin typeface="-apple-system"/>
              </a:rPr>
              <a:t>de li </a:t>
            </a:r>
            <a:r>
              <a:rPr lang="it-IT" b="0" i="1" dirty="0" err="1">
                <a:solidFill>
                  <a:srgbClr val="233452"/>
                </a:solidFill>
                <a:effectLst/>
                <a:latin typeface="-apple-system"/>
              </a:rPr>
              <a:t>luntane</a:t>
            </a:r>
            <a:r>
              <a:rPr lang="it-IT" b="0" i="1" dirty="0">
                <a:solidFill>
                  <a:srgbClr val="233452"/>
                </a:solidFill>
                <a:effectLst/>
                <a:latin typeface="-apple-system"/>
              </a:rPr>
              <a:t> stelle,</a:t>
            </a:r>
            <a:br>
              <a:rPr lang="it-IT" b="0" i="1" dirty="0">
                <a:solidFill>
                  <a:srgbClr val="233452"/>
                </a:solidFill>
                <a:effectLst/>
                <a:latin typeface="-apple-system"/>
              </a:rPr>
            </a:br>
            <a:r>
              <a:rPr lang="it-IT" b="0" i="1" dirty="0">
                <a:solidFill>
                  <a:srgbClr val="233452"/>
                </a:solidFill>
                <a:effectLst/>
                <a:latin typeface="-apple-system"/>
              </a:rPr>
              <a:t>luce la luce </a:t>
            </a:r>
            <a:r>
              <a:rPr lang="it-IT" b="0" i="1" dirty="0" err="1">
                <a:solidFill>
                  <a:srgbClr val="233452"/>
                </a:solidFill>
                <a:effectLst/>
                <a:latin typeface="-apple-system"/>
              </a:rPr>
              <a:t>cchiù</a:t>
            </a:r>
            <a:r>
              <a:rPr lang="it-IT" b="0" i="1" dirty="0">
                <a:solidFill>
                  <a:srgbClr val="233452"/>
                </a:solidFill>
                <a:effectLst/>
                <a:latin typeface="-apple-system"/>
              </a:rPr>
              <a:t> belle</a:t>
            </a:r>
            <a:br>
              <a:rPr lang="it-IT" b="0" i="1" dirty="0">
                <a:solidFill>
                  <a:srgbClr val="233452"/>
                </a:solidFill>
                <a:effectLst/>
                <a:latin typeface="-apple-system"/>
              </a:rPr>
            </a:br>
            <a:r>
              <a:rPr lang="it-IT" b="0" i="1" dirty="0">
                <a:solidFill>
                  <a:srgbClr val="233452"/>
                </a:solidFill>
                <a:effectLst/>
                <a:latin typeface="-apple-system"/>
              </a:rPr>
              <a:t>che me fa </a:t>
            </a:r>
            <a:r>
              <a:rPr lang="it-IT" b="0" i="1" dirty="0" err="1">
                <a:solidFill>
                  <a:srgbClr val="233452"/>
                </a:solidFill>
                <a:effectLst/>
                <a:latin typeface="-apple-system"/>
              </a:rPr>
              <a:t>ncore</a:t>
            </a:r>
            <a:r>
              <a:rPr lang="it-IT" b="0" i="1" dirty="0">
                <a:solidFill>
                  <a:srgbClr val="233452"/>
                </a:solidFill>
                <a:effectLst/>
                <a:latin typeface="-apple-system"/>
              </a:rPr>
              <a:t> </a:t>
            </a:r>
            <a:r>
              <a:rPr lang="it-IT" b="0" i="1" dirty="0" err="1">
                <a:solidFill>
                  <a:srgbClr val="233452"/>
                </a:solidFill>
                <a:effectLst/>
                <a:latin typeface="-apple-system"/>
              </a:rPr>
              <a:t>cantà</a:t>
            </a:r>
            <a:r>
              <a:rPr lang="it-IT" b="0" i="1" dirty="0">
                <a:solidFill>
                  <a:srgbClr val="233452"/>
                </a:solidFill>
                <a:effectLst/>
                <a:latin typeface="-apple-system"/>
              </a:rPr>
              <a:t>.</a:t>
            </a:r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71B5C9F-EB60-6431-83C6-04B13C288206}"/>
              </a:ext>
            </a:extLst>
          </p:cNvPr>
          <p:cNvSpPr txBox="1"/>
          <p:nvPr/>
        </p:nvSpPr>
        <p:spPr>
          <a:xfrm>
            <a:off x="5301691" y="2016135"/>
            <a:ext cx="31258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IL CIELO E’ DI TUTTI</a:t>
            </a:r>
          </a:p>
          <a:p>
            <a:r>
              <a:rPr lang="it-IT" dirty="0"/>
              <a:t>Qualcuno che la sa lunga mi spieghi questo mistero: il cielo è di tutti gli occhi di ogni occhio è il cielo intero. È mio, quando lo guardo. È del vecchio, del bambino, del re, dell'ortolano, del poeta, dello spazzino. Non c'è povero tanto povero che non ne sia il padrone.</a:t>
            </a:r>
          </a:p>
        </p:txBody>
      </p:sp>
    </p:spTree>
    <p:extLst>
      <p:ext uri="{BB962C8B-B14F-4D97-AF65-F5344CB8AC3E}">
        <p14:creationId xmlns:p14="http://schemas.microsoft.com/office/powerpoint/2010/main" val="3415119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DAE2C67-4FB7-30B8-205A-F816F201E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endParaRPr lang="it-IT" sz="400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B28567F-A3FB-4EBC-AF5C-E3DF132790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15" r="13996" b="1"/>
          <a:stretch/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9579965-EDF2-AEC2-2DA6-26B2BC529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09" y="365125"/>
            <a:ext cx="3822189" cy="5938693"/>
          </a:xfrm>
        </p:spPr>
        <p:txBody>
          <a:bodyPr>
            <a:normAutofit fontScale="25000" lnSpcReduction="20000"/>
          </a:bodyPr>
          <a:lstStyle/>
          <a:p>
            <a:pPr indent="0">
              <a:buNone/>
            </a:pPr>
            <a:endParaRPr lang="it-IT" sz="7400" dirty="0">
              <a:ea typeface="Times New Roman" panose="02020603050405020304" pitchFamily="18" charset="0"/>
            </a:endParaRPr>
          </a:p>
          <a:p>
            <a:pPr indent="0">
              <a:buNone/>
            </a:pPr>
            <a:r>
              <a:rPr lang="it-IT" sz="11200" dirty="0">
                <a:effectLst/>
                <a:ea typeface="Times New Roman" panose="02020603050405020304" pitchFamily="18" charset="0"/>
              </a:rPr>
              <a:t>Sul fondo azzurro scintillavano delle stelle chiare, verdi, gialle, bianche, rosa chiare, più luminose delle pietre preziose, di quelle che vediamo anche a Parigi, perciò era il caso di dire: scintillavano opali, smeraldi, lapislazzuli, rubini, zaffiri…</a:t>
            </a:r>
          </a:p>
          <a:p>
            <a:pPr indent="0">
              <a:buNone/>
            </a:pPr>
            <a:r>
              <a:rPr lang="it-IT" sz="11200" dirty="0">
                <a:effectLst/>
                <a:ea typeface="Times New Roman" panose="02020603050405020304" pitchFamily="18" charset="0"/>
              </a:rPr>
              <a:t>…e con un quadro vorrei poter esprimere qualcosa di commovente come una musica… esprimere la speranza con le stelle.</a:t>
            </a:r>
          </a:p>
          <a:p>
            <a:pPr indent="0">
              <a:buNone/>
            </a:pPr>
            <a:r>
              <a:rPr lang="it-IT" sz="11200" dirty="0">
                <a:ea typeface="Times New Roman" panose="02020603050405020304" pitchFamily="18" charset="0"/>
              </a:rPr>
              <a:t>Van Gogh</a:t>
            </a:r>
            <a:endParaRPr lang="it-IT" sz="11200" dirty="0">
              <a:effectLst/>
              <a:ea typeface="Times New Roman" panose="02020603050405020304" pitchFamily="18" charset="0"/>
            </a:endParaRPr>
          </a:p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1686255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D989B3-05CC-ABD1-4D5F-8D3525D70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4700" y="365125"/>
            <a:ext cx="5499100" cy="132556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E47C84C-0EC7-8801-4B98-9F8E5C893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8509" y="365125"/>
            <a:ext cx="5763491" cy="2641311"/>
          </a:xfrm>
        </p:spPr>
        <p:txBody>
          <a:bodyPr>
            <a:normAutofit/>
          </a:bodyPr>
          <a:lstStyle/>
          <a:p>
            <a:endParaRPr lang="it-IT" b="1" dirty="0">
              <a:solidFill>
                <a:srgbClr val="C0392B"/>
              </a:solidFill>
              <a:latin typeface="Raleway" pitchFamily="2" charset="77"/>
            </a:endParaRPr>
          </a:p>
          <a:p>
            <a:pPr marL="0" indent="0">
              <a:buNone/>
            </a:pPr>
            <a:r>
              <a:rPr lang="it-IT" b="1" dirty="0">
                <a:solidFill>
                  <a:srgbClr val="C0392B"/>
                </a:solidFill>
                <a:effectLst/>
                <a:latin typeface="Raleway" pitchFamily="2" charset="77"/>
              </a:rPr>
              <a:t>Disegna il tuo cielo</a:t>
            </a:r>
          </a:p>
          <a:p>
            <a:endParaRPr lang="it-IT" b="1" dirty="0">
              <a:solidFill>
                <a:srgbClr val="C0392B"/>
              </a:solidFill>
              <a:latin typeface="Raleway" pitchFamily="2" charset="77"/>
            </a:endParaRPr>
          </a:p>
          <a:p>
            <a:pPr marL="0" indent="0">
              <a:buNone/>
            </a:pPr>
            <a:r>
              <a:rPr lang="it-IT" b="1" dirty="0">
                <a:solidFill>
                  <a:srgbClr val="C0392B"/>
                </a:solidFill>
                <a:effectLst/>
                <a:latin typeface="Raleway" pitchFamily="2" charset="77"/>
              </a:rPr>
              <a:t>La stella del tuo desiderio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899DCBD-5099-4E75-9801-0F9CD1E84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4700" y="2466975"/>
            <a:ext cx="5499100" cy="40259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A7A153C-397C-7E5A-ACA2-4F6A14FF9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7" y="-138546"/>
            <a:ext cx="5303128" cy="681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21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7D424B-D46B-4194-0D71-02A49B481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Buona notizia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DF642D7-BDC9-BCD7-13CA-C1CA2EABA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3055"/>
            <a:ext cx="10515600" cy="4943908"/>
          </a:xfrm>
        </p:spPr>
        <p:txBody>
          <a:bodyPr/>
          <a:lstStyle/>
          <a:p>
            <a:pPr indent="0" algn="just">
              <a:buNone/>
            </a:pPr>
            <a:endParaRPr lang="it-IT" sz="3200" dirty="0">
              <a:solidFill>
                <a:srgbClr val="339966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it-IT" sz="3200" dirty="0">
                <a:solidFill>
                  <a:srgbClr val="33996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L’uomo libero non si ferma a riconoscere che il creato è segno dell’esistenza di Dio Creatore, ma, chiede di poter conoscere il volto di Dio: «</a:t>
            </a:r>
            <a:r>
              <a:rPr lang="it-IT" sz="3200" dirty="0">
                <a:solidFill>
                  <a:srgbClr val="3399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sz="3200" dirty="0">
                <a:solidFill>
                  <a:srgbClr val="33996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 tuo volto, Signore, io cerco </a:t>
            </a:r>
            <a:r>
              <a:rPr lang="it-IT" sz="3200" dirty="0">
                <a:solidFill>
                  <a:srgbClr val="3399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it-IT" sz="3200" dirty="0">
                <a:solidFill>
                  <a:srgbClr val="33996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on nascondermi il tuo volto”  (salmo 26, 8-9)</a:t>
            </a: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CE28E91-188F-4D1B-BF39-023F7E50E49A}"/>
              </a:ext>
            </a:extLst>
          </p:cNvPr>
          <p:cNvSpPr txBox="1"/>
          <p:nvPr/>
        </p:nvSpPr>
        <p:spPr>
          <a:xfrm>
            <a:off x="734291" y="3429000"/>
            <a:ext cx="11194473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algn="ctr"/>
            <a:endParaRPr lang="it-IT" b="1" dirty="0">
              <a:solidFill>
                <a:srgbClr val="000000"/>
              </a:solidFill>
              <a:latin typeface="Tempus Sans ITC" pitchFamily="82" charset="77"/>
              <a:ea typeface="Times New Roman" panose="02020603050405020304" pitchFamily="18" charset="0"/>
            </a:endParaRPr>
          </a:p>
          <a:p>
            <a:pPr marL="450215" algn="ctr"/>
            <a:endParaRPr lang="it-IT" b="1" dirty="0">
              <a:solidFill>
                <a:srgbClr val="000000"/>
              </a:solidFill>
              <a:latin typeface="Tempus Sans ITC" pitchFamily="82" charset="77"/>
              <a:ea typeface="Times New Roman" panose="02020603050405020304" pitchFamily="18" charset="0"/>
            </a:endParaRPr>
          </a:p>
          <a:p>
            <a:pPr marL="450215" algn="ctr"/>
            <a:r>
              <a:rPr lang="it-IT" sz="3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Per farsi conoscere, Dio è entrato nella vita dell’uomo…</a:t>
            </a:r>
            <a:endParaRPr lang="it-IT" sz="3200" dirty="0">
              <a:effectLst/>
              <a:ea typeface="Times New Roman" panose="02020603050405020304" pitchFamily="18" charset="0"/>
            </a:endParaRPr>
          </a:p>
          <a:p>
            <a:pPr marL="450215" algn="ctr"/>
            <a:r>
              <a:rPr lang="it-IT" sz="3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L’avvenimento cristiano ha la forma di un incontro: è qualcosa che penetra i nostri occhi, che tocca il nostro cuore, che si può afferrare con le braccia.</a:t>
            </a:r>
            <a:endParaRPr lang="it-IT" sz="32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423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E37DE3-F914-7CB2-4FED-4587082D7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5326" y="375936"/>
            <a:ext cx="6794409" cy="512618"/>
          </a:xfrm>
        </p:spPr>
        <p:txBody>
          <a:bodyPr>
            <a:normAutofit fontScale="90000"/>
          </a:bodyPr>
          <a:lstStyle/>
          <a:p>
            <a:r>
              <a:rPr lang="it-IT" sz="5400" dirty="0"/>
              <a:t>   L’INIZIATIVA DI DIO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6021D0-D05F-1342-26F4-ADDE0E62B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2" y="2438400"/>
            <a:ext cx="2128096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CAFA8C3-4222-CA15-9978-D4975BC74F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825" b="-2"/>
          <a:stretch/>
        </p:blipFill>
        <p:spPr>
          <a:xfrm>
            <a:off x="473744" y="375936"/>
            <a:ext cx="4053700" cy="5997154"/>
          </a:xfrm>
          <a:prstGeom prst="rect">
            <a:avLst/>
          </a:prstGeom>
          <a:effectLst/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538F63F-3881-1376-0169-1C81AFFA20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09" r="5074" b="19493"/>
          <a:stretch/>
        </p:blipFill>
        <p:spPr>
          <a:xfrm>
            <a:off x="5715009" y="1133677"/>
            <a:ext cx="4635571" cy="5239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10613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B0D407D-FA5A-ADF1-4600-1903B9967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it-IT" sz="4000" dirty="0"/>
              <a:t>Disceso dal cielo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BFDE3A0-8D27-89A9-B2EC-F7448FF44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3600" dirty="0"/>
          </a:p>
          <a:p>
            <a:pPr marL="0" indent="0">
              <a:buNone/>
            </a:pPr>
            <a:r>
              <a:rPr lang="it-IT" sz="3600" dirty="0"/>
              <a:t>«Vi annuncio una grande gioia»</a:t>
            </a:r>
          </a:p>
          <a:p>
            <a:pPr marL="0" indent="0">
              <a:buNone/>
            </a:pPr>
            <a:endParaRPr lang="it-IT" sz="20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03E2AAB-B86B-0FCA-3E70-79879F0F32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56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82015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746AE0-140D-ECFB-4DA3-E82E40DFE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96627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it-IT" sz="4000" dirty="0"/>
            </a:br>
            <a:br>
              <a:rPr lang="it-IT" sz="4000" dirty="0"/>
            </a:br>
            <a:br>
              <a:rPr lang="it-IT" sz="4000" dirty="0"/>
            </a:br>
            <a:br>
              <a:rPr lang="it-IT" sz="4000" dirty="0"/>
            </a:br>
            <a:br>
              <a:rPr lang="it-IT" sz="4000" dirty="0"/>
            </a:br>
            <a:br>
              <a:rPr lang="it-IT" sz="4000" dirty="0"/>
            </a:br>
            <a:br>
              <a:rPr lang="it-IT" sz="4000" dirty="0"/>
            </a:br>
            <a:r>
              <a:rPr lang="it-IT" sz="4000" dirty="0"/>
              <a:t>La madre celeste: terra e cielo si incontrano</a:t>
            </a:r>
            <a:br>
              <a:rPr lang="it-IT" sz="4000" dirty="0"/>
            </a:b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4594F03B-33E2-6C2A-EDFB-95EE7BE490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2" b="22224"/>
          <a:stretch/>
        </p:blipFill>
        <p:spPr>
          <a:xfrm>
            <a:off x="321628" y="320511"/>
            <a:ext cx="3794760" cy="393097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BA344D9-86C5-FF47-B2FA-177749F2B8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283" r="2" b="13665"/>
          <a:stretch/>
        </p:blipFill>
        <p:spPr>
          <a:xfrm>
            <a:off x="4198385" y="320511"/>
            <a:ext cx="3794760" cy="393097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B817472-95B9-65FD-327B-C414722CAD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79" r="2" b="16127"/>
          <a:stretch/>
        </p:blipFill>
        <p:spPr>
          <a:xfrm>
            <a:off x="8075142" y="320511"/>
            <a:ext cx="3794760" cy="393097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188E89-AF78-40F6-B787-E9BD9C625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E5BA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610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F5B33E-2D70-3B9B-5292-F8D746851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Magi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4BABE21-AADC-2D73-C161-0C2322AA1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91545" cy="43513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dirty="0">
                <a:solidFill>
                  <a:srgbClr val="333333"/>
                </a:solidFill>
                <a:latin typeface="Roboto Slab"/>
              </a:rPr>
              <a:t>…</a:t>
            </a:r>
            <a:r>
              <a:rPr lang="it-IT" b="0" i="0" dirty="0">
                <a:solidFill>
                  <a:srgbClr val="333333"/>
                </a:solidFill>
                <a:effectLst/>
                <a:latin typeface="Roboto Slab"/>
              </a:rPr>
              <a:t>venne con loro tutto quel mondo sapiente che aveva osservato le stelle in Caldea e il sole in Persia; e noi non abbiamo torto se vediamo in loro quella curiosità che smuove tutti i sapienti. </a:t>
            </a:r>
          </a:p>
          <a:p>
            <a:pPr marL="0" indent="0">
              <a:buNone/>
            </a:pPr>
            <a:r>
              <a:rPr lang="it-IT" b="0" i="0" dirty="0">
                <a:solidFill>
                  <a:srgbClr val="333333"/>
                </a:solidFill>
                <a:effectLst/>
                <a:latin typeface="Roboto Slab"/>
              </a:rPr>
              <a:t>Starebbero a rappresentare lo stesso ideale umano, se i loro nomi fossero realmente quelli di Confucio o di Pitagora o di Platone. Essi non cercavano fiabe ma verità, e poiché la loro sete di verità era per se stessa sete di Dio, anch’essi hanno avuto il loro premio.</a:t>
            </a:r>
            <a:endParaRPr lang="it-IT" dirty="0"/>
          </a:p>
        </p:txBody>
      </p:sp>
      <p:pic>
        <p:nvPicPr>
          <p:cNvPr id="1026" name="Picture 2" descr="La vera storia della cometa">
            <a:extLst>
              <a:ext uri="{FF2B5EF4-FFF2-40B4-BE49-F238E27FC236}">
                <a16:creationId xmlns:a16="http://schemas.microsoft.com/office/drawing/2014/main" id="{1301DCFA-643C-A02D-67D5-72047EDC7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74446"/>
            <a:ext cx="5802415" cy="590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923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6E9DB9-E1AC-3DC4-36E8-4015E474A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B0917C65-3175-9267-82EF-14DC10D677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1755"/>
            <a:ext cx="10154941" cy="685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80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0F0BDE-F31E-81AF-6303-235966F36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endParaRPr lang="it-IT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391A509-A1D1-3394-986C-6A687180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200" dirty="0"/>
              <a:t>«Oggi possiamo illuminare le nostre città in modo così abbagliante che le stelle del cielo non sono più visibili — ha osservato Benedetto xvi —. Non è questa forse un’immagine della problematica del nostro essere illuminati?». </a:t>
            </a:r>
            <a:endParaRPr lang="en-US" sz="3200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10656695-7BD7-62A7-E15A-DC91E9707D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298" b="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3D6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160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3" name="Freeform: Shape 2062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06AF462-FD60-D3DC-874C-207652EA5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it-IT" sz="4000">
                <a:solidFill>
                  <a:srgbClr val="FFFFFF"/>
                </a:solidFill>
              </a:rPr>
              <a:t>La stella </a:t>
            </a:r>
            <a:br>
              <a:rPr lang="it-IT" sz="4000">
                <a:solidFill>
                  <a:srgbClr val="FFFFFF"/>
                </a:solidFill>
              </a:rPr>
            </a:br>
            <a:r>
              <a:rPr lang="it-IT" sz="4000">
                <a:solidFill>
                  <a:srgbClr val="FFFFFF"/>
                </a:solidFill>
              </a:rPr>
              <a:t>del tuo desiderio</a:t>
            </a:r>
            <a:br>
              <a:rPr lang="it-IT" sz="4000">
                <a:solidFill>
                  <a:srgbClr val="FFFFFF"/>
                </a:solidFill>
              </a:rPr>
            </a:br>
            <a:r>
              <a:rPr lang="it-IT" sz="4000">
                <a:solidFill>
                  <a:srgbClr val="FFFFFF"/>
                </a:solidFill>
              </a:rPr>
              <a:t> in attesa di Gesù che viene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CE0614-C9A1-CBB9-E3C2-8DFEC6E0A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649480"/>
            <a:ext cx="3025303" cy="5546047"/>
          </a:xfrm>
        </p:spPr>
        <p:txBody>
          <a:bodyPr anchor="ctr">
            <a:normAutofit/>
          </a:bodyPr>
          <a:lstStyle/>
          <a:p>
            <a:endParaRPr lang="it-IT" sz="2000"/>
          </a:p>
        </p:txBody>
      </p:sp>
      <p:pic>
        <p:nvPicPr>
          <p:cNvPr id="2050" name="Picture 2" descr="Nuit De Noel di Henry Matisse immagine 1">
            <a:extLst>
              <a:ext uri="{FF2B5EF4-FFF2-40B4-BE49-F238E27FC236}">
                <a16:creationId xmlns:a16="http://schemas.microsoft.com/office/drawing/2014/main" id="{5D5AB205-E62B-35E9-1D4E-F905D5D26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8390" y="457574"/>
            <a:ext cx="2679963" cy="592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854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D7E4C9F-7EC2-4C52-9146-0E1435CC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CA0D4A9E-AB0B-524B-822F-E05DBE6615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21" r="16154"/>
          <a:stretch/>
        </p:blipFill>
        <p:spPr>
          <a:xfrm>
            <a:off x="-1" y="5"/>
            <a:ext cx="3922776" cy="393760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CA10677-B840-8F9A-5552-BFF4CE52F0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57" r="17110" b="1"/>
          <a:stretch/>
        </p:blipFill>
        <p:spPr>
          <a:xfrm>
            <a:off x="4131633" y="10"/>
            <a:ext cx="3922776" cy="3937599"/>
          </a:xfrm>
          <a:prstGeom prst="rect">
            <a:avLst/>
          </a:prstGeom>
        </p:spPr>
      </p:pic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351E8C3-0ADA-B2C2-A529-E71611C3D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325" y="4462819"/>
            <a:ext cx="2869683" cy="1608383"/>
          </a:xfrm>
        </p:spPr>
        <p:txBody>
          <a:bodyPr>
            <a:normAutofit/>
          </a:bodyPr>
          <a:lstStyle/>
          <a:p>
            <a:r>
              <a:rPr lang="it-IT" sz="2400" dirty="0"/>
              <a:t>LA PROPOSTA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DD0B58B-A1C0-08C9-FE4C-53F1D22673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" b="2616"/>
          <a:stretch/>
        </p:blipFill>
        <p:spPr>
          <a:xfrm>
            <a:off x="8263267" y="10"/>
            <a:ext cx="3928733" cy="393759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580DC9-63E7-54C3-C583-24B193F91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1633" y="4464872"/>
            <a:ext cx="3712464" cy="1608383"/>
          </a:xfrm>
        </p:spPr>
        <p:txBody>
          <a:bodyPr anchor="ctr">
            <a:normAutofit/>
          </a:bodyPr>
          <a:lstStyle/>
          <a:p>
            <a:r>
              <a:rPr lang="en-US" sz="1700" dirty="0"/>
              <a:t>Un </a:t>
            </a:r>
            <a:r>
              <a:rPr lang="en-US" sz="1700" dirty="0" err="1"/>
              <a:t>cielo</a:t>
            </a:r>
            <a:r>
              <a:rPr lang="en-US" sz="1700" dirty="0"/>
              <a:t> </a:t>
            </a:r>
            <a:r>
              <a:rPr lang="en-US" sz="1700" dirty="0" err="1"/>
              <a:t>stellato</a:t>
            </a:r>
            <a:r>
              <a:rPr lang="en-US" sz="1700" dirty="0"/>
              <a:t> per il Presepe.</a:t>
            </a:r>
          </a:p>
          <a:p>
            <a:r>
              <a:rPr lang="en-US" sz="1700" dirty="0"/>
              <a:t>Il nostro </a:t>
            </a:r>
            <a:r>
              <a:rPr lang="en-US" sz="1700" dirty="0" err="1"/>
              <a:t>desiderio</a:t>
            </a:r>
            <a:r>
              <a:rPr lang="en-US" sz="1700" dirty="0"/>
              <a:t> </a:t>
            </a:r>
            <a:r>
              <a:rPr lang="en-US" sz="1700" dirty="0" err="1"/>
              <a:t>attende</a:t>
            </a:r>
            <a:r>
              <a:rPr lang="en-US" sz="1700" dirty="0"/>
              <a:t> </a:t>
            </a:r>
            <a:r>
              <a:rPr lang="en-US" sz="1700" dirty="0" err="1"/>
              <a:t>Gesù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619067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ABBECC-3073-4E5B-A7F0-5061D14B1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41984706-F7EE-E8F1-492A-919296AAA1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7368" b="-1"/>
          <a:stretch/>
        </p:blipFill>
        <p:spPr>
          <a:xfrm>
            <a:off x="1303627" y="1226640"/>
            <a:ext cx="9584745" cy="526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450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1807</TotalTime>
  <Words>700</Words>
  <Application>Microsoft Macintosh PowerPoint</Application>
  <PresentationFormat>Widescreen</PresentationFormat>
  <Paragraphs>63</Paragraphs>
  <Slides>25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3" baseType="lpstr">
      <vt:lpstr>-apple-system</vt:lpstr>
      <vt:lpstr>Arial</vt:lpstr>
      <vt:lpstr>Calibri</vt:lpstr>
      <vt:lpstr>Calibri Light</vt:lpstr>
      <vt:lpstr>Raleway</vt:lpstr>
      <vt:lpstr>Roboto Slab</vt:lpstr>
      <vt:lpstr>Tempus Sans ITC</vt:lpstr>
      <vt:lpstr>Tema di Office</vt:lpstr>
      <vt:lpstr>CERCO IL TUO VOLTO</vt:lpstr>
      <vt:lpstr>L’uomo e il cielo: un desiderio continuo</vt:lpstr>
      <vt:lpstr>Stella espressione luminosa del cielo. </vt:lpstr>
      <vt:lpstr>  De-siderio   </vt:lpstr>
      <vt:lpstr>Un moto dell’animo universale </vt:lpstr>
      <vt:lpstr>Presentazione standard di PowerPoint</vt:lpstr>
      <vt:lpstr>Cacciatore di…</vt:lpstr>
      <vt:lpstr>In cerca del cielo</vt:lpstr>
      <vt:lpstr>Verso l’alto</vt:lpstr>
      <vt:lpstr>Rivolti al cielo</vt:lpstr>
      <vt:lpstr> una prospettiva ineliminabile anche oggi</vt:lpstr>
      <vt:lpstr>  Ricerca ininterrotta:  Il grande spettacolo del cielo  </vt:lpstr>
      <vt:lpstr>Profondo moto dell’anima: l’arte</vt:lpstr>
      <vt:lpstr>Presentazione standard di PowerPoint</vt:lpstr>
      <vt:lpstr>Presentazione standard di PowerPoint</vt:lpstr>
      <vt:lpstr>La Buona notizia</vt:lpstr>
      <vt:lpstr>   L’INIZIATIVA DI DIO</vt:lpstr>
      <vt:lpstr>Disceso dal cielo</vt:lpstr>
      <vt:lpstr>       La madre celeste: terra e cielo si incontrano </vt:lpstr>
      <vt:lpstr>I Magi</vt:lpstr>
      <vt:lpstr>Presentazione standard di PowerPoint</vt:lpstr>
      <vt:lpstr>Presentazione standard di PowerPoint</vt:lpstr>
      <vt:lpstr>La stella  del tuo desiderio  in attesa di Gesù che viene</vt:lpstr>
      <vt:lpstr>LA PROPOSTA 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CERCO IL TUO VOLTO</dc:title>
  <dc:creator>renata rava</dc:creator>
  <cp:lastModifiedBy>renata rava</cp:lastModifiedBy>
  <cp:revision>21</cp:revision>
  <dcterms:created xsi:type="dcterms:W3CDTF">2022-11-07T14:31:20Z</dcterms:created>
  <dcterms:modified xsi:type="dcterms:W3CDTF">2022-12-13T09:39:24Z</dcterms:modified>
</cp:coreProperties>
</file>