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62" r:id="rId4"/>
    <p:sldId id="258" r:id="rId5"/>
    <p:sldId id="261" r:id="rId6"/>
    <p:sldId id="264" r:id="rId7"/>
    <p:sldId id="271" r:id="rId8"/>
    <p:sldId id="260" r:id="rId9"/>
    <p:sldId id="269" r:id="rId10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254"/>
    <p:restoredTop sz="94697"/>
  </p:normalViewPr>
  <p:slideViewPr>
    <p:cSldViewPr snapToGrid="0" showGuides="1">
      <p:cViewPr varScale="1">
        <p:scale>
          <a:sx n="119" d="100"/>
          <a:sy n="119" d="100"/>
        </p:scale>
        <p:origin x="560" y="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232919-D4F8-4915-87BC-C35E17B56473}" type="datetimeFigureOut">
              <a:rPr lang="it-IT" smtClean="0"/>
              <a:t>12/01/23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02D1C3-2520-4B2F-A303-E1D11C136DC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26824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02D1C3-2520-4B2F-A303-E1D11C136DC4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673489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02D1C3-2520-4B2F-A303-E1D11C136DC4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419284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6585B3A-EFB9-447C-8C7D-7EA07105CE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C0AB9C49-3D3F-45EE-A8B8-AE90B486DB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4CBEB2F-511C-439E-9BC1-50184089E1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EF79E-8D10-49BC-8FED-DC2379E3B0D4}" type="datetimeFigureOut">
              <a:rPr lang="it-IT" smtClean="0"/>
              <a:t>12/01/23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A4FD996-96F8-4211-A45F-7662BD6546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54E8F3F-7186-4F7B-877F-EAB8845A8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BC80D-F9A2-446D-B4CC-2EB0CC58A09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539685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1F06FC1-C92F-4B80-A206-B1B2D7599C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63F5779-794A-4BB0-BD98-19B47C2953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ECE4854-C299-4F05-BC0D-F70F9BD1C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EF79E-8D10-49BC-8FED-DC2379E3B0D4}" type="datetimeFigureOut">
              <a:rPr lang="it-IT" smtClean="0"/>
              <a:t>12/01/23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334E2CD-2CA1-4789-9D8A-7152491E3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46FFC70-28CB-45DA-AFE9-5B7521F48A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BC80D-F9A2-446D-B4CC-2EB0CC58A09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737975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51D16F6-99D5-4313-8B13-09EB11D787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EC68B5C-09CA-4138-B9DE-11A34EDD31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C2A110D-EEE1-444F-8296-B364AA9622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EF79E-8D10-49BC-8FED-DC2379E3B0D4}" type="datetimeFigureOut">
              <a:rPr lang="it-IT" smtClean="0"/>
              <a:t>12/01/23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C045245-CC7D-481D-AEA4-98310C9314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BDA0125-EC3E-4156-B003-0A9AD57CD5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BC80D-F9A2-446D-B4CC-2EB0CC58A09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93720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FC43C57-D2BF-4F5F-89FA-8146CC84B5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26A4AAC-A646-494B-8104-A9522C4AE8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E78BEDD6-7726-4249-A023-A56483E423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113DF416-ABF1-44D9-AD6C-8C71B1829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EF79E-8D10-49BC-8FED-DC2379E3B0D4}" type="datetimeFigureOut">
              <a:rPr lang="it-IT" smtClean="0"/>
              <a:t>12/01/23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F768E99-9F87-4872-B264-4D88AC6833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D474EFCB-BD49-4119-BBEE-4E6F6BF3D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BC80D-F9A2-446D-B4CC-2EB0CC58A09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22606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F38CC1E-6F2A-421B-AD84-37318C79DF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4BD0892-8516-4C18-A60A-799E285922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6E9F2D7B-CCC9-43D1-B072-CBCDE9097B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C48A0D13-F025-4753-A812-A0F13229E5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98B670F4-D28F-477F-BBC8-ADE7DD19D6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90AE7EA3-6115-4E64-BA96-852D123B54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EF79E-8D10-49BC-8FED-DC2379E3B0D4}" type="datetimeFigureOut">
              <a:rPr lang="it-IT" smtClean="0"/>
              <a:t>12/01/23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B136BAD0-71BA-4B27-9ACE-DAB9753A61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8B1D9C5B-32C1-4882-B73F-ED3E8B30A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BC80D-F9A2-446D-B4CC-2EB0CC58A09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59943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F447F40-EDDE-4BA6-B0C1-6ABF02865E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B3E58CC0-2284-4BA1-BEF2-29C6CD6E38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EF79E-8D10-49BC-8FED-DC2379E3B0D4}" type="datetimeFigureOut">
              <a:rPr lang="it-IT" smtClean="0"/>
              <a:t>12/01/23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A09E1D3B-40A5-41A2-A663-B1963FF205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05C50B58-7A65-4367-AA71-50434E52C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BC80D-F9A2-446D-B4CC-2EB0CC58A09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781395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63272B80-4197-447B-B0D3-DCB81DDD6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EF79E-8D10-49BC-8FED-DC2379E3B0D4}" type="datetimeFigureOut">
              <a:rPr lang="it-IT" smtClean="0"/>
              <a:t>12/01/23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8A5D9CDD-E36A-455B-99C6-8BCE9E955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3CC061B-893A-4254-84DA-AA5267C3B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BC80D-F9A2-446D-B4CC-2EB0CC58A09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669113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46657DC-AC50-4CD7-878A-8E1029DA80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F33D04D-CC95-43A0-87E5-F5168CC4FF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E0515C18-D01C-47D4-B0E6-7F3272FE8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05864A6B-BABB-4FC2-BCE2-76574E8A60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EF79E-8D10-49BC-8FED-DC2379E3B0D4}" type="datetimeFigureOut">
              <a:rPr lang="it-IT" smtClean="0"/>
              <a:t>12/01/23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92CFF2D2-134D-4CE5-A5E3-27F96C0903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6B4EE4AB-AF29-4BFD-A959-39587CBF09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BC80D-F9A2-446D-B4CC-2EB0CC58A09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730836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8858B9D-D67D-4DF1-8293-C040DC367A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308A9CB5-EEE3-496A-836E-EE06D02081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FADCF9F0-0AFD-48BF-B2B9-62F25C2BCB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DC2E81D-EC46-45EE-9D8E-D4AAC042B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EF79E-8D10-49BC-8FED-DC2379E3B0D4}" type="datetimeFigureOut">
              <a:rPr lang="it-IT" smtClean="0"/>
              <a:t>12/01/23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F17EC589-5F90-43AD-AFF5-E599D13B1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9FAFC065-FC03-4BE4-B087-BCEC96A5A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BC80D-F9A2-446D-B4CC-2EB0CC58A09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60418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B8769EE-2651-4F7C-95DA-1E7A23B55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7EA9AAD4-3A8E-43C1-B2D0-F071B9AFF2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514F1EC-D2AA-48EC-9439-50DCADBEA2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EF79E-8D10-49BC-8FED-DC2379E3B0D4}" type="datetimeFigureOut">
              <a:rPr lang="it-IT" smtClean="0"/>
              <a:t>12/01/23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2B03C6F-50EB-4961-B0B9-0BBDE9257E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9323F90-2ED3-4612-8D12-2847ADEEC5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BC80D-F9A2-446D-B4CC-2EB0CC58A09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057093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8B280BC7-303C-4A52-9401-5C8797693C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B19711D5-FC08-4BF2-8AD1-DF276FD22F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3EA9492-3143-4D93-BCE6-26025151F7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EF79E-8D10-49BC-8FED-DC2379E3B0D4}" type="datetimeFigureOut">
              <a:rPr lang="it-IT" smtClean="0"/>
              <a:t>12/01/23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ADE3F9D-A329-443B-9828-07465AAAC4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7C85A14-D864-4C25-A754-0D1690113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BC80D-F9A2-446D-B4CC-2EB0CC58A09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52816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54E03A84-77CF-4322-9BC4-AD97DA642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857EC41-1E8E-4496-8065-AA57009B0F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FB2176C-BF30-451E-B248-2C23479C61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6EF79E-8D10-49BC-8FED-DC2379E3B0D4}" type="datetimeFigureOut">
              <a:rPr lang="it-IT" smtClean="0"/>
              <a:t>12/01/23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9ED3F75-C616-4836-ADB6-54F950BCF7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2267C69-3A9B-4F58-95B3-6046E2AC2A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CBC80D-F9A2-446D-B4CC-2EB0CC58A09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54246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36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CBE5B16C-4BB3-46CA-BDE9-531A6275DE6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rcRect t="9091" r="12095"/>
          <a:stretch/>
        </p:blipFill>
        <p:spPr>
          <a:xfrm>
            <a:off x="3542342" y="10"/>
            <a:ext cx="8668512" cy="6857990"/>
          </a:xfrm>
          <a:prstGeom prst="rect">
            <a:avLst/>
          </a:prstGeom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4F0AE424-56CF-4CB6-9CF3-5DC7944766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pPr algn="l"/>
            <a:r>
              <a:rPr lang="it-IT" sz="32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LA STREGA, IL LUPO, IL DRAGO: </a:t>
            </a:r>
            <a:br>
              <a:rPr lang="it-IT" sz="32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it-IT" sz="32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NELLA FIABA INCONTRIAMO NOI STESSI</a:t>
            </a:r>
            <a:br>
              <a:rPr lang="it-IT" sz="3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it-IT" sz="3700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A506F918-4E39-4136-94F6-2CF1A4C0BF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8169" y="4565208"/>
            <a:ext cx="4023359" cy="1208141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it-IT" sz="1800" dirty="0"/>
              <a:t>Fabrizia </a:t>
            </a:r>
            <a:r>
              <a:rPr lang="it-IT" sz="1800" dirty="0" err="1"/>
              <a:t>Alliora</a:t>
            </a:r>
            <a:endParaRPr lang="it-IT" sz="1800" dirty="0"/>
          </a:p>
          <a:p>
            <a:pPr algn="l"/>
            <a:r>
              <a:rPr lang="it-IT" sz="1800"/>
              <a:t>16 gennaio 2023</a:t>
            </a:r>
            <a:endParaRPr lang="it-IT" sz="1800" dirty="0"/>
          </a:p>
          <a:p>
            <a:pPr algn="l"/>
            <a:endParaRPr lang="it-IT" sz="1800" dirty="0"/>
          </a:p>
          <a:p>
            <a:pPr algn="l"/>
            <a:r>
              <a:rPr lang="it-IT" sz="1200" dirty="0"/>
              <a:t>Ricerca iconografica Gabriella Anedi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260C7ED1-7896-4ECF-B6A9-D6E526EDD3DA}"/>
              </a:ext>
            </a:extLst>
          </p:cNvPr>
          <p:cNvSpPr txBox="1"/>
          <p:nvPr/>
        </p:nvSpPr>
        <p:spPr>
          <a:xfrm>
            <a:off x="458169" y="6232317"/>
            <a:ext cx="4600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t-IT" i="1" dirty="0"/>
              <a:t>Paolo Uccello, , San Giorgio e il drago, 1460</a:t>
            </a:r>
            <a:r>
              <a:rPr lang="it-IT" dirty="0">
                <a:solidFill>
                  <a:schemeClr val="bg1"/>
                </a:solidFill>
              </a:rPr>
              <a:t>, </a:t>
            </a:r>
          </a:p>
        </p:txBody>
      </p:sp>
    </p:spTree>
    <p:extLst>
      <p:ext uri="{BB962C8B-B14F-4D97-AF65-F5344CB8AC3E}">
        <p14:creationId xmlns:p14="http://schemas.microsoft.com/office/powerpoint/2010/main" val="2343523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egnaposto contenuto 4" descr="Immagine che contiene persona, sedendo, interni, donna&#10;&#10;Descrizione generata automaticamente">
            <a:extLst>
              <a:ext uri="{FF2B5EF4-FFF2-40B4-BE49-F238E27FC236}">
                <a16:creationId xmlns:a16="http://schemas.microsoft.com/office/drawing/2014/main" id="{993BA64E-661B-4972-8CF9-11A2DFBD06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59" b="28669"/>
          <a:stretch/>
        </p:blipFill>
        <p:spPr>
          <a:xfrm>
            <a:off x="4117521" y="10"/>
            <a:ext cx="8074479" cy="6857990"/>
          </a:xfrm>
          <a:prstGeom prst="rect">
            <a:avLst/>
          </a:prstGeom>
        </p:spPr>
      </p:pic>
      <p:sp>
        <p:nvSpPr>
          <p:cNvPr id="16" name="Freeform: Shape 11">
            <a:extLst>
              <a:ext uri="{FF2B5EF4-FFF2-40B4-BE49-F238E27FC236}">
                <a16:creationId xmlns:a16="http://schemas.microsoft.com/office/drawing/2014/main" id="{8F23F8A3-8FD7-4779-8323-FDC26BE998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478"/>
            <a:ext cx="7859800" cy="6858478"/>
          </a:xfrm>
          <a:custGeom>
            <a:avLst/>
            <a:gdLst>
              <a:gd name="connsiteX0" fmla="*/ 7859800 w 7859800"/>
              <a:gd name="connsiteY0" fmla="*/ 6858478 h 6858478"/>
              <a:gd name="connsiteX1" fmla="*/ 435245 w 7859800"/>
              <a:gd name="connsiteY1" fmla="*/ 6858478 h 6858478"/>
              <a:gd name="connsiteX2" fmla="*/ 435505 w 7859800"/>
              <a:gd name="connsiteY2" fmla="*/ 6857916 h 6858478"/>
              <a:gd name="connsiteX3" fmla="*/ 0 w 7859800"/>
              <a:gd name="connsiteY3" fmla="*/ 6857916 h 6858478"/>
              <a:gd name="connsiteX4" fmla="*/ 0 w 7859800"/>
              <a:gd name="connsiteY4" fmla="*/ 0 h 6858478"/>
              <a:gd name="connsiteX5" fmla="*/ 3611620 w 7859800"/>
              <a:gd name="connsiteY5" fmla="*/ 0 h 6858478"/>
              <a:gd name="connsiteX6" fmla="*/ 4677848 w 7859800"/>
              <a:gd name="connsiteY6" fmla="*/ 0 h 6858478"/>
              <a:gd name="connsiteX7" fmla="*/ 4683425 w 7859800"/>
              <a:gd name="connsiteY7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859800" h="6858478">
                <a:moveTo>
                  <a:pt x="7859800" y="6858478"/>
                </a:moveTo>
                <a:lnTo>
                  <a:pt x="435245" y="6858478"/>
                </a:lnTo>
                <a:lnTo>
                  <a:pt x="435505" y="6857916"/>
                </a:lnTo>
                <a:lnTo>
                  <a:pt x="0" y="6857916"/>
                </a:lnTo>
                <a:lnTo>
                  <a:pt x="0" y="0"/>
                </a:lnTo>
                <a:lnTo>
                  <a:pt x="3611620" y="0"/>
                </a:lnTo>
                <a:lnTo>
                  <a:pt x="4677848" y="0"/>
                </a:lnTo>
                <a:lnTo>
                  <a:pt x="4683425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Freeform: Shape 13">
            <a:extLst>
              <a:ext uri="{FF2B5EF4-FFF2-40B4-BE49-F238E27FC236}">
                <a16:creationId xmlns:a16="http://schemas.microsoft.com/office/drawing/2014/main" id="{F605C4CC-A25C-416F-8333-7CB7DC97D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478"/>
            <a:ext cx="7431174" cy="6858478"/>
          </a:xfrm>
          <a:custGeom>
            <a:avLst/>
            <a:gdLst>
              <a:gd name="connsiteX0" fmla="*/ 7431174 w 7431174"/>
              <a:gd name="connsiteY0" fmla="*/ 6858478 h 6858478"/>
              <a:gd name="connsiteX1" fmla="*/ 6619 w 7431174"/>
              <a:gd name="connsiteY1" fmla="*/ 6858478 h 6858478"/>
              <a:gd name="connsiteX2" fmla="*/ 6879 w 7431174"/>
              <a:gd name="connsiteY2" fmla="*/ 6857916 h 6858478"/>
              <a:gd name="connsiteX3" fmla="*/ 0 w 7431174"/>
              <a:gd name="connsiteY3" fmla="*/ 6857916 h 6858478"/>
              <a:gd name="connsiteX4" fmla="*/ 0 w 7431174"/>
              <a:gd name="connsiteY4" fmla="*/ 0 h 6858478"/>
              <a:gd name="connsiteX5" fmla="*/ 3182994 w 7431174"/>
              <a:gd name="connsiteY5" fmla="*/ 0 h 6858478"/>
              <a:gd name="connsiteX6" fmla="*/ 4249222 w 7431174"/>
              <a:gd name="connsiteY6" fmla="*/ 0 h 6858478"/>
              <a:gd name="connsiteX7" fmla="*/ 4254799 w 7431174"/>
              <a:gd name="connsiteY7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31174" h="6858478">
                <a:moveTo>
                  <a:pt x="7431174" y="6858478"/>
                </a:moveTo>
                <a:lnTo>
                  <a:pt x="6619" y="6858478"/>
                </a:lnTo>
                <a:lnTo>
                  <a:pt x="6879" y="6857916"/>
                </a:lnTo>
                <a:lnTo>
                  <a:pt x="0" y="6857916"/>
                </a:lnTo>
                <a:lnTo>
                  <a:pt x="0" y="0"/>
                </a:lnTo>
                <a:lnTo>
                  <a:pt x="3182994" y="0"/>
                </a:lnTo>
                <a:lnTo>
                  <a:pt x="4249222" y="0"/>
                </a:lnTo>
                <a:lnTo>
                  <a:pt x="4254799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2B10D15B-C5F9-4061-8653-AACE8C9B5A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365125"/>
            <a:ext cx="5266155" cy="1325563"/>
          </a:xfrm>
        </p:spPr>
        <p:txBody>
          <a:bodyPr>
            <a:normAutofit/>
          </a:bodyPr>
          <a:lstStyle/>
          <a:p>
            <a:r>
              <a:rPr lang="it-IT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Vieni che ti racconto”</a:t>
            </a:r>
            <a:r>
              <a:rPr lang="it-IT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endParaRPr lang="it-IT" sz="3600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5F2D7E47-8F17-4905-8DFA-0C5E12071D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672" y="2146602"/>
            <a:ext cx="3849521" cy="2332931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10000"/>
              </a:lnSpc>
            </a:pPr>
            <a:r>
              <a:rPr lang="en-US" sz="3100" dirty="0">
                <a:latin typeface="+mj-lt"/>
              </a:rPr>
              <a:t>E’ </a:t>
            </a:r>
            <a:r>
              <a:rPr lang="en-US" sz="3100" dirty="0" err="1">
                <a:latin typeface="+mj-lt"/>
              </a:rPr>
              <a:t>l’invito</a:t>
            </a:r>
            <a:r>
              <a:rPr lang="en-US" sz="3100" dirty="0">
                <a:latin typeface="+mj-lt"/>
              </a:rPr>
              <a:t> a un </a:t>
            </a:r>
            <a:r>
              <a:rPr lang="en-US" sz="3100" dirty="0" err="1">
                <a:latin typeface="+mj-lt"/>
              </a:rPr>
              <a:t>rapporto</a:t>
            </a:r>
            <a:endParaRPr lang="en-US" sz="3100" dirty="0">
              <a:latin typeface="+mj-lt"/>
            </a:endParaRPr>
          </a:p>
          <a:p>
            <a:pPr>
              <a:lnSpc>
                <a:spcPct val="110000"/>
              </a:lnSpc>
            </a:pPr>
            <a:r>
              <a:rPr lang="en-US" sz="3100" dirty="0">
                <a:latin typeface="+mj-lt"/>
              </a:rPr>
              <a:t>Stare con </a:t>
            </a:r>
            <a:r>
              <a:rPr lang="en-US" sz="3100" dirty="0" err="1">
                <a:latin typeface="+mj-lt"/>
              </a:rPr>
              <a:t>te</a:t>
            </a:r>
            <a:r>
              <a:rPr lang="en-US" sz="3100" dirty="0">
                <a:latin typeface="+mj-lt"/>
              </a:rPr>
              <a:t> </a:t>
            </a:r>
            <a:r>
              <a:rPr lang="en-US" sz="3100" dirty="0" err="1">
                <a:latin typeface="+mj-lt"/>
              </a:rPr>
              <a:t>è</a:t>
            </a:r>
            <a:r>
              <a:rPr lang="en-US" sz="3100" dirty="0">
                <a:latin typeface="+mj-lt"/>
              </a:rPr>
              <a:t> un </a:t>
            </a:r>
            <a:r>
              <a:rPr lang="en-US" sz="3100" dirty="0" err="1">
                <a:latin typeface="+mj-lt"/>
              </a:rPr>
              <a:t>onore</a:t>
            </a:r>
            <a:endParaRPr lang="en-US" sz="3100" dirty="0">
              <a:latin typeface="+mj-lt"/>
            </a:endParaRPr>
          </a:p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en-US" sz="3100" dirty="0">
                <a:latin typeface="+mj-lt"/>
              </a:rPr>
              <a:t>Le </a:t>
            </a:r>
            <a:r>
              <a:rPr lang="en-US" sz="3100" dirty="0" err="1">
                <a:latin typeface="+mj-lt"/>
              </a:rPr>
              <a:t>fiabe</a:t>
            </a:r>
            <a:r>
              <a:rPr lang="en-US" sz="3100" dirty="0">
                <a:latin typeface="+mj-lt"/>
              </a:rPr>
              <a:t> </a:t>
            </a:r>
            <a:r>
              <a:rPr lang="en-US" sz="3100" dirty="0" err="1">
                <a:latin typeface="+mj-lt"/>
              </a:rPr>
              <a:t>racchiudono</a:t>
            </a:r>
            <a:r>
              <a:rPr lang="en-US" sz="3100" dirty="0">
                <a:latin typeface="+mj-lt"/>
              </a:rPr>
              <a:t> </a:t>
            </a:r>
            <a:r>
              <a:rPr lang="en-US" sz="3100" dirty="0" err="1">
                <a:latin typeface="+mj-lt"/>
              </a:rPr>
              <a:t>il</a:t>
            </a:r>
            <a:r>
              <a:rPr lang="en-US" sz="3100" dirty="0">
                <a:latin typeface="+mj-lt"/>
              </a:rPr>
              <a:t> </a:t>
            </a:r>
            <a:r>
              <a:rPr lang="en-US" sz="3100" dirty="0" err="1">
                <a:latin typeface="+mj-lt"/>
              </a:rPr>
              <a:t>segreto</a:t>
            </a:r>
            <a:r>
              <a:rPr lang="en-US" sz="3100" dirty="0">
                <a:latin typeface="+mj-lt"/>
              </a:rPr>
              <a:t> per </a:t>
            </a:r>
            <a:r>
              <a:rPr lang="en-US" sz="3100" dirty="0" err="1">
                <a:latin typeface="+mj-lt"/>
              </a:rPr>
              <a:t>farsi</a:t>
            </a:r>
            <a:r>
              <a:rPr lang="en-US" sz="3100" dirty="0">
                <a:latin typeface="+mj-lt"/>
              </a:rPr>
              <a:t> </a:t>
            </a:r>
            <a:r>
              <a:rPr lang="en-US" sz="3100" dirty="0" err="1">
                <a:latin typeface="+mj-lt"/>
              </a:rPr>
              <a:t>ascoltare</a:t>
            </a:r>
            <a:endParaRPr lang="en-US" sz="3100" dirty="0">
              <a:latin typeface="+mj-lt"/>
            </a:endParaRPr>
          </a:p>
          <a:p>
            <a:endParaRPr lang="en-US" dirty="0"/>
          </a:p>
          <a:p>
            <a:endParaRPr lang="en-US" sz="2000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3183D0F2-87EC-4279-A0D6-A84972C88386}"/>
              </a:ext>
            </a:extLst>
          </p:cNvPr>
          <p:cNvSpPr txBox="1"/>
          <p:nvPr/>
        </p:nvSpPr>
        <p:spPr>
          <a:xfrm>
            <a:off x="270891" y="6152333"/>
            <a:ext cx="43804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Emile </a:t>
            </a:r>
            <a:r>
              <a:rPr lang="en-US" sz="1800" dirty="0" err="1"/>
              <a:t>Munier</a:t>
            </a:r>
            <a:r>
              <a:rPr lang="en-US" sz="1800" dirty="0"/>
              <a:t> The picture books 1873</a:t>
            </a:r>
          </a:p>
        </p:txBody>
      </p:sp>
    </p:spTree>
    <p:extLst>
      <p:ext uri="{BB962C8B-B14F-4D97-AF65-F5344CB8AC3E}">
        <p14:creationId xmlns:p14="http://schemas.microsoft.com/office/powerpoint/2010/main" val="22669145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Segnaposto contenuto 3">
            <a:extLst>
              <a:ext uri="{FF2B5EF4-FFF2-40B4-BE49-F238E27FC236}">
                <a16:creationId xmlns:a16="http://schemas.microsoft.com/office/drawing/2014/main" id="{071939A5-A4D0-48E9-9DF8-E39F339C23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3730" t="9012" r="15315" b="-1"/>
          <a:stretch/>
        </p:blipFill>
        <p:spPr>
          <a:xfrm>
            <a:off x="3509891" y="0"/>
            <a:ext cx="866851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5EF8037E-5330-4FF1-9D78-4D6E120998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029" y="1184147"/>
            <a:ext cx="4023360" cy="3204134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2600" dirty="0">
                <a:effectLst/>
              </a:rPr>
              <a:t>“</a:t>
            </a:r>
            <a:r>
              <a:rPr lang="en-US" sz="2600" dirty="0"/>
              <a:t>S</a:t>
            </a:r>
            <a:r>
              <a:rPr lang="en-US" sz="2600" dirty="0">
                <a:effectLst/>
              </a:rPr>
              <a:t>e </a:t>
            </a:r>
            <a:r>
              <a:rPr lang="en-US" sz="2600" dirty="0" err="1">
                <a:effectLst/>
              </a:rPr>
              <a:t>speriamo</a:t>
            </a:r>
            <a:r>
              <a:rPr lang="en-US" sz="2600" dirty="0">
                <a:effectLst/>
              </a:rPr>
              <a:t> di </a:t>
            </a:r>
            <a:r>
              <a:rPr lang="en-US" sz="2600" dirty="0" err="1">
                <a:effectLst/>
              </a:rPr>
              <a:t>vivere</a:t>
            </a:r>
            <a:r>
              <a:rPr lang="en-US" sz="2600" dirty="0">
                <a:effectLst/>
              </a:rPr>
              <a:t> non </a:t>
            </a:r>
            <a:r>
              <a:rPr lang="en-US" sz="2600" dirty="0" err="1">
                <a:effectLst/>
              </a:rPr>
              <a:t>semplicemente</a:t>
            </a:r>
            <a:r>
              <a:rPr lang="en-US" sz="2600" dirty="0">
                <a:effectLst/>
              </a:rPr>
              <a:t> di </a:t>
            </a:r>
            <a:r>
              <a:rPr lang="en-US" sz="2600" dirty="0" err="1">
                <a:effectLst/>
              </a:rPr>
              <a:t>momento</a:t>
            </a:r>
            <a:r>
              <a:rPr lang="en-US" sz="2600" dirty="0">
                <a:effectLst/>
              </a:rPr>
              <a:t> in </a:t>
            </a:r>
            <a:r>
              <a:rPr lang="en-US" sz="2600" dirty="0" err="1">
                <a:effectLst/>
              </a:rPr>
              <a:t>momento</a:t>
            </a:r>
            <a:r>
              <a:rPr lang="en-US" sz="2600" dirty="0">
                <a:effectLst/>
              </a:rPr>
              <a:t> ma </a:t>
            </a:r>
            <a:r>
              <a:rPr lang="en-US" sz="2600" dirty="0" err="1">
                <a:effectLst/>
              </a:rPr>
              <a:t>realmente</a:t>
            </a:r>
            <a:r>
              <a:rPr lang="en-US" sz="2600" dirty="0">
                <a:effectLst/>
              </a:rPr>
              <a:t> </a:t>
            </a:r>
            <a:r>
              <a:rPr lang="en-US" sz="2600" dirty="0" err="1">
                <a:effectLst/>
              </a:rPr>
              <a:t>coscienti</a:t>
            </a:r>
            <a:r>
              <a:rPr lang="en-US" sz="2600" dirty="0">
                <a:effectLst/>
              </a:rPr>
              <a:t> </a:t>
            </a:r>
            <a:r>
              <a:rPr lang="en-US" sz="2600" dirty="0" err="1">
                <a:effectLst/>
              </a:rPr>
              <a:t>della</a:t>
            </a:r>
            <a:r>
              <a:rPr lang="en-US" sz="2600" dirty="0">
                <a:effectLst/>
              </a:rPr>
              <a:t> nostra </a:t>
            </a:r>
            <a:r>
              <a:rPr lang="en-US" sz="2600" dirty="0" err="1">
                <a:effectLst/>
              </a:rPr>
              <a:t>esistenza</a:t>
            </a:r>
            <a:r>
              <a:rPr lang="en-US" sz="2600" dirty="0">
                <a:effectLst/>
              </a:rPr>
              <a:t>, la </a:t>
            </a:r>
            <a:r>
              <a:rPr lang="en-US" sz="2600" dirty="0" err="1">
                <a:effectLst/>
              </a:rPr>
              <a:t>necessità</a:t>
            </a:r>
            <a:r>
              <a:rPr lang="en-US" sz="2600" dirty="0">
                <a:effectLst/>
              </a:rPr>
              <a:t> </a:t>
            </a:r>
            <a:r>
              <a:rPr lang="en-US" sz="2600" dirty="0" err="1">
                <a:effectLst/>
              </a:rPr>
              <a:t>più</a:t>
            </a:r>
            <a:r>
              <a:rPr lang="en-US" sz="2600" dirty="0">
                <a:effectLst/>
              </a:rPr>
              <a:t> forte e </a:t>
            </a:r>
            <a:r>
              <a:rPr lang="en-US" sz="2600" dirty="0" err="1">
                <a:effectLst/>
              </a:rPr>
              <a:t>l’impresa</a:t>
            </a:r>
            <a:r>
              <a:rPr lang="en-US" sz="2600" dirty="0">
                <a:effectLst/>
              </a:rPr>
              <a:t> </a:t>
            </a:r>
            <a:r>
              <a:rPr lang="en-US" sz="2600" dirty="0" err="1">
                <a:effectLst/>
              </a:rPr>
              <a:t>più</a:t>
            </a:r>
            <a:r>
              <a:rPr lang="en-US" sz="2600" dirty="0">
                <a:effectLst/>
              </a:rPr>
              <a:t> difficile per </a:t>
            </a:r>
            <a:r>
              <a:rPr lang="en-US" sz="2600" dirty="0" err="1">
                <a:effectLst/>
              </a:rPr>
              <a:t>noi</a:t>
            </a:r>
            <a:r>
              <a:rPr lang="en-US" sz="2600" dirty="0">
                <a:effectLst/>
              </a:rPr>
              <a:t> </a:t>
            </a:r>
            <a:r>
              <a:rPr lang="en-US" sz="2600" dirty="0" err="1">
                <a:effectLst/>
              </a:rPr>
              <a:t>consistono</a:t>
            </a:r>
            <a:r>
              <a:rPr lang="en-US" sz="2600" dirty="0">
                <a:effectLst/>
              </a:rPr>
              <a:t> </a:t>
            </a:r>
            <a:r>
              <a:rPr lang="en-US" sz="2600" dirty="0" err="1">
                <a:effectLst/>
              </a:rPr>
              <a:t>nel</a:t>
            </a:r>
            <a:r>
              <a:rPr lang="en-US" sz="2600" dirty="0">
                <a:effectLst/>
              </a:rPr>
              <a:t> </a:t>
            </a:r>
            <a:r>
              <a:rPr lang="en-US" sz="2600" dirty="0" err="1">
                <a:effectLst/>
              </a:rPr>
              <a:t>trovare</a:t>
            </a:r>
            <a:r>
              <a:rPr lang="en-US" sz="2600" dirty="0">
                <a:effectLst/>
              </a:rPr>
              <a:t> un </a:t>
            </a:r>
            <a:r>
              <a:rPr lang="en-US" sz="2600" dirty="0" err="1">
                <a:effectLst/>
              </a:rPr>
              <a:t>significato</a:t>
            </a:r>
            <a:r>
              <a:rPr lang="en-US" sz="2600" dirty="0">
                <a:effectLst/>
              </a:rPr>
              <a:t> </a:t>
            </a:r>
            <a:r>
              <a:rPr lang="en-US" sz="2600" dirty="0" err="1">
                <a:effectLst/>
              </a:rPr>
              <a:t>alla</a:t>
            </a:r>
            <a:r>
              <a:rPr lang="en-US" sz="2600" dirty="0">
                <a:effectLst/>
              </a:rPr>
              <a:t> nostra vita. “</a:t>
            </a:r>
            <a:endParaRPr lang="en-US" sz="26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089C7844-7125-4606-88CD-E6F776D266F9}"/>
              </a:ext>
            </a:extLst>
          </p:cNvPr>
          <p:cNvSpPr txBox="1"/>
          <p:nvPr/>
        </p:nvSpPr>
        <p:spPr>
          <a:xfrm>
            <a:off x="675249" y="6161649"/>
            <a:ext cx="27150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Paul Klee, Senecio, 1922</a:t>
            </a:r>
          </a:p>
        </p:txBody>
      </p:sp>
      <p:sp>
        <p:nvSpPr>
          <p:cNvPr id="3" name="CasellaDiTesto 2"/>
          <p:cNvSpPr txBox="1"/>
          <p:nvPr/>
        </p:nvSpPr>
        <p:spPr>
          <a:xfrm flipH="1">
            <a:off x="2840859" y="4556064"/>
            <a:ext cx="2162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B.</a:t>
            </a:r>
            <a:r>
              <a:rPr lang="en-US" dirty="0"/>
              <a:t> Bettelheim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0976463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Segnaposto contenuto 4" descr="Immagine che contiene mammifero, esterni, guardando, scuro&#10;&#10;Descrizione generata automaticamente">
            <a:extLst>
              <a:ext uri="{FF2B5EF4-FFF2-40B4-BE49-F238E27FC236}">
                <a16:creationId xmlns:a16="http://schemas.microsoft.com/office/drawing/2014/main" id="{DC570970-1437-4EA3-81A9-C47F73D3E8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22" r="9089" b="10921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F40615A-345E-4C00-AF2C-4DAF8857C6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483" y="925865"/>
            <a:ext cx="4489435" cy="404101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400" dirty="0"/>
              <a:t>La </a:t>
            </a:r>
            <a:r>
              <a:rPr lang="en-US" sz="2400" dirty="0" err="1"/>
              <a:t>fiaba</a:t>
            </a:r>
            <a:r>
              <a:rPr lang="en-US" sz="2400" dirty="0"/>
              <a:t> </a:t>
            </a:r>
            <a:r>
              <a:rPr lang="en-US" sz="2400" dirty="0" err="1"/>
              <a:t>aiuta</a:t>
            </a:r>
            <a:r>
              <a:rPr lang="en-US" sz="2400" dirty="0"/>
              <a:t> a </a:t>
            </a:r>
            <a:r>
              <a:rPr lang="en-US" sz="2400" dirty="0" err="1"/>
              <a:t>riconoscere</a:t>
            </a:r>
            <a:r>
              <a:rPr lang="en-US" sz="2400" dirty="0"/>
              <a:t> e ad </a:t>
            </a:r>
            <a:r>
              <a:rPr lang="en-US" sz="2400" dirty="0" err="1"/>
              <a:t>esprimere</a:t>
            </a:r>
            <a:r>
              <a:rPr lang="en-US" sz="2400" dirty="0"/>
              <a:t> </a:t>
            </a:r>
            <a:r>
              <a:rPr lang="en-US" sz="2400" dirty="0" err="1"/>
              <a:t>emozioni</a:t>
            </a:r>
            <a:r>
              <a:rPr lang="en-US" sz="2400" dirty="0"/>
              <a:t>, </a:t>
            </a:r>
            <a:r>
              <a:rPr lang="en-US" sz="2400" dirty="0" err="1"/>
              <a:t>angosce</a:t>
            </a:r>
            <a:r>
              <a:rPr lang="en-US" sz="2400" dirty="0"/>
              <a:t>, </a:t>
            </a:r>
            <a:r>
              <a:rPr lang="en-US" sz="2400" dirty="0" err="1"/>
              <a:t>paure</a:t>
            </a:r>
            <a:r>
              <a:rPr lang="en-US" sz="2400" dirty="0"/>
              <a:t>, </a:t>
            </a:r>
            <a:r>
              <a:rPr lang="en-US" sz="2400" dirty="0" err="1"/>
              <a:t>desideri</a:t>
            </a:r>
            <a:br>
              <a:rPr lang="is-IS" sz="2400" dirty="0"/>
            </a:br>
            <a:br>
              <a:rPr lang="is-IS" sz="2400" dirty="0"/>
            </a:br>
            <a:r>
              <a:rPr lang="is-IS" sz="2400" dirty="0"/>
              <a:t>Suggerisce soluzioni ai problemi che turbano</a:t>
            </a:r>
            <a:br>
              <a:rPr lang="is-IS" sz="2400" dirty="0"/>
            </a:br>
            <a:br>
              <a:rPr lang="is-IS" sz="2400" dirty="0"/>
            </a:br>
            <a:r>
              <a:rPr lang="is-IS" sz="2400" dirty="0"/>
              <a:t>Promuove la fiducia in sè stessi e nel futuro</a:t>
            </a:r>
            <a:br>
              <a:rPr lang="is-IS" sz="2600" dirty="0"/>
            </a:br>
            <a:endParaRPr lang="en-US" sz="26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A28FA31E-4222-457F-BA53-8F4601E76FA9}"/>
              </a:ext>
            </a:extLst>
          </p:cNvPr>
          <p:cNvSpPr txBox="1"/>
          <p:nvPr/>
        </p:nvSpPr>
        <p:spPr>
          <a:xfrm>
            <a:off x="477981" y="6229897"/>
            <a:ext cx="55007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Füssli, </a:t>
            </a:r>
            <a:r>
              <a:rPr lang="de-DE" dirty="0" err="1"/>
              <a:t>Incubo</a:t>
            </a:r>
            <a:r>
              <a:rPr lang="de-DE" dirty="0"/>
              <a:t>, </a:t>
            </a:r>
            <a:r>
              <a:rPr lang="de-DE" dirty="0" err="1"/>
              <a:t>particolare</a:t>
            </a:r>
            <a:r>
              <a:rPr lang="de-DE" dirty="0"/>
              <a:t>,  1802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011243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Segnaposto contenuto 8" descr="Immagine che contiene inpiedi, uccello, campo&#10;&#10;Descrizione generata automaticamente">
            <a:extLst>
              <a:ext uri="{FF2B5EF4-FFF2-40B4-BE49-F238E27FC236}">
                <a16:creationId xmlns:a16="http://schemas.microsoft.com/office/drawing/2014/main" id="{31B1E53E-9A24-4529-8846-6561903A86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534" r="12691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03691235-69C8-4F50-A630-31084EF192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030" y="951471"/>
            <a:ext cx="3977639" cy="3165306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2600" dirty="0"/>
              <a:t>“</a:t>
            </a:r>
            <a:r>
              <a:rPr lang="en-US" sz="2600" dirty="0" err="1"/>
              <a:t>C’era</a:t>
            </a:r>
            <a:r>
              <a:rPr lang="en-US" sz="2600" dirty="0"/>
              <a:t> </a:t>
            </a:r>
            <a:r>
              <a:rPr lang="en-US" sz="2600" dirty="0" err="1"/>
              <a:t>una</a:t>
            </a:r>
            <a:r>
              <a:rPr lang="en-US" sz="2600" dirty="0"/>
              <a:t> </a:t>
            </a:r>
            <a:r>
              <a:rPr lang="en-US" sz="2600" dirty="0" err="1"/>
              <a:t>volta</a:t>
            </a:r>
            <a:r>
              <a:rPr lang="en-US" sz="2600" dirty="0"/>
              <a:t>”:</a:t>
            </a:r>
            <a:br>
              <a:rPr lang="is-IS" sz="2600" dirty="0"/>
            </a:br>
            <a:r>
              <a:rPr lang="is-IS" sz="2600" dirty="0"/>
              <a:t>senza tempo sono al sicuro.</a:t>
            </a:r>
            <a:br>
              <a:rPr lang="is-IS" sz="2600" dirty="0"/>
            </a:br>
            <a:br>
              <a:rPr lang="is-IS" sz="2600" dirty="0"/>
            </a:br>
            <a:r>
              <a:rPr lang="is-IS" sz="2600" dirty="0"/>
              <a:t>Grazie al contenimento insito in ogni relazione affettiva le emozioni, i bisogni e i propri desideri possono essere guardati, ascoltati, e compresi</a:t>
            </a:r>
            <a:endParaRPr lang="en-US" sz="260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E9FF27AD-5A18-40DA-85F4-CBD287865809}"/>
              </a:ext>
            </a:extLst>
          </p:cNvPr>
          <p:cNvSpPr txBox="1"/>
          <p:nvPr/>
        </p:nvSpPr>
        <p:spPr>
          <a:xfrm>
            <a:off x="590842" y="6358597"/>
            <a:ext cx="29326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Marc Chagall, La </a:t>
            </a:r>
            <a:r>
              <a:rPr lang="it-IT" dirty="0" err="1"/>
              <a:t>Famille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782965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8E5A080-D980-4B2F-B5AE-ED640C5A0E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6688" y="349322"/>
            <a:ext cx="5108119" cy="4895358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2900" dirty="0">
                <a:effectLst/>
              </a:rPr>
              <a:t>Le </a:t>
            </a:r>
            <a:r>
              <a:rPr lang="en-US" sz="2900" dirty="0" err="1">
                <a:effectLst/>
              </a:rPr>
              <a:t>fiabe</a:t>
            </a:r>
            <a:r>
              <a:rPr lang="en-US" sz="2900" dirty="0">
                <a:effectLst/>
              </a:rPr>
              <a:t> </a:t>
            </a:r>
            <a:r>
              <a:rPr lang="en-US" sz="2900" dirty="0" err="1">
                <a:effectLst/>
              </a:rPr>
              <a:t>rispondono</a:t>
            </a:r>
            <a:r>
              <a:rPr lang="en-US" sz="2900" dirty="0">
                <a:effectLst/>
              </a:rPr>
              <a:t> a </a:t>
            </a:r>
            <a:r>
              <a:rPr lang="en-US" sz="2900" dirty="0" err="1">
                <a:effectLst/>
              </a:rPr>
              <a:t>degli</a:t>
            </a:r>
            <a:r>
              <a:rPr lang="en-US" sz="2900" dirty="0">
                <a:effectLst/>
              </a:rPr>
              <a:t> </a:t>
            </a:r>
            <a:r>
              <a:rPr lang="en-US" sz="2900" dirty="0" err="1">
                <a:effectLst/>
              </a:rPr>
              <a:t>interrogativi</a:t>
            </a:r>
            <a:r>
              <a:rPr lang="en-US" sz="2900" dirty="0">
                <a:effectLst/>
              </a:rPr>
              <a:t> </a:t>
            </a:r>
            <a:r>
              <a:rPr lang="en-US" sz="2900" dirty="0" err="1">
                <a:effectLst/>
              </a:rPr>
              <a:t>eterni</a:t>
            </a:r>
            <a:r>
              <a:rPr lang="en-US" sz="2900" dirty="0">
                <a:effectLst/>
              </a:rPr>
              <a:t>: </a:t>
            </a:r>
            <a:br>
              <a:rPr lang="en-US" sz="2900" dirty="0">
                <a:effectLst/>
              </a:rPr>
            </a:br>
            <a:r>
              <a:rPr lang="en-US" sz="2900" dirty="0"/>
              <a:t>C</a:t>
            </a:r>
            <a:r>
              <a:rPr lang="en-US" sz="2900" dirty="0">
                <a:effectLst/>
              </a:rPr>
              <a:t>hi </a:t>
            </a:r>
            <a:r>
              <a:rPr lang="en-US" sz="2900" dirty="0" err="1">
                <a:effectLst/>
              </a:rPr>
              <a:t>sono</a:t>
            </a:r>
            <a:r>
              <a:rPr lang="en-US" sz="2900" dirty="0">
                <a:effectLst/>
              </a:rPr>
              <a:t> </a:t>
            </a:r>
            <a:r>
              <a:rPr lang="en-US" sz="2900" dirty="0" err="1">
                <a:effectLst/>
              </a:rPr>
              <a:t>io</a:t>
            </a:r>
            <a:r>
              <a:rPr lang="en-US" sz="2900" dirty="0">
                <a:effectLst/>
              </a:rPr>
              <a:t>? Come </a:t>
            </a:r>
            <a:r>
              <a:rPr lang="en-US" sz="2900" dirty="0" err="1">
                <a:effectLst/>
              </a:rPr>
              <a:t>diventerò</a:t>
            </a:r>
            <a:r>
              <a:rPr lang="en-US" sz="2900" dirty="0">
                <a:effectLst/>
              </a:rPr>
              <a:t>? </a:t>
            </a:r>
            <a:br>
              <a:rPr lang="en-US" sz="2900" dirty="0">
                <a:effectLst/>
              </a:rPr>
            </a:br>
            <a:r>
              <a:rPr lang="en-US" sz="2900" dirty="0"/>
              <a:t>D</a:t>
            </a:r>
            <a:r>
              <a:rPr lang="en-US" sz="2900" dirty="0">
                <a:effectLst/>
              </a:rPr>
              <a:t>a dove </a:t>
            </a:r>
            <a:r>
              <a:rPr lang="en-US" sz="2900" dirty="0" err="1">
                <a:effectLst/>
              </a:rPr>
              <a:t>vengo</a:t>
            </a:r>
            <a:r>
              <a:rPr lang="en-US" sz="2900" dirty="0">
                <a:effectLst/>
              </a:rPr>
              <a:t>? Dove </a:t>
            </a:r>
            <a:r>
              <a:rPr lang="en-US" sz="2900" dirty="0" err="1">
                <a:effectLst/>
              </a:rPr>
              <a:t>vado</a:t>
            </a:r>
            <a:r>
              <a:rPr lang="en-US" sz="2900" dirty="0">
                <a:effectLst/>
              </a:rPr>
              <a:t>?</a:t>
            </a:r>
            <a:br>
              <a:rPr lang="en-US" sz="2900" b="1" dirty="0">
                <a:effectLst/>
              </a:rPr>
            </a:br>
            <a:br>
              <a:rPr lang="en-US" sz="2900" dirty="0">
                <a:effectLst/>
              </a:rPr>
            </a:br>
            <a:r>
              <a:rPr lang="en-US" sz="2900" dirty="0">
                <a:effectLst/>
              </a:rPr>
              <a:t>In </a:t>
            </a:r>
            <a:r>
              <a:rPr lang="en-US" sz="2900" dirty="0" err="1">
                <a:effectLst/>
              </a:rPr>
              <a:t>determinati</a:t>
            </a:r>
            <a:r>
              <a:rPr lang="en-US" sz="2900" dirty="0">
                <a:effectLst/>
              </a:rPr>
              <a:t> </a:t>
            </a:r>
            <a:r>
              <a:rPr lang="en-US" sz="2900" dirty="0" err="1">
                <a:effectLst/>
              </a:rPr>
              <a:t>episodi</a:t>
            </a:r>
            <a:r>
              <a:rPr lang="en-US" sz="2900" dirty="0">
                <a:effectLst/>
              </a:rPr>
              <a:t> e in </a:t>
            </a:r>
            <a:r>
              <a:rPr lang="en-US" sz="2900" dirty="0" err="1">
                <a:effectLst/>
              </a:rPr>
              <a:t>determinati</a:t>
            </a:r>
            <a:r>
              <a:rPr lang="en-US" sz="2900" dirty="0">
                <a:effectLst/>
              </a:rPr>
              <a:t> </a:t>
            </a:r>
            <a:r>
              <a:rPr lang="en-US" sz="2900" dirty="0" err="1">
                <a:effectLst/>
              </a:rPr>
              <a:t>personaggi</a:t>
            </a:r>
            <a:r>
              <a:rPr lang="en-US" sz="2900" dirty="0">
                <a:effectLst/>
              </a:rPr>
              <a:t> </a:t>
            </a:r>
            <a:r>
              <a:rPr lang="en-US" sz="2900" dirty="0" err="1">
                <a:effectLst/>
              </a:rPr>
              <a:t>il</a:t>
            </a:r>
            <a:r>
              <a:rPr lang="en-US" sz="2900" dirty="0">
                <a:effectLst/>
              </a:rPr>
              <a:t> bambino </a:t>
            </a:r>
            <a:r>
              <a:rPr lang="en-US" sz="2900" dirty="0" err="1">
                <a:effectLst/>
              </a:rPr>
              <a:t>trova</a:t>
            </a:r>
            <a:r>
              <a:rPr lang="en-US" sz="2900" dirty="0">
                <a:effectLst/>
              </a:rPr>
              <a:t> </a:t>
            </a:r>
            <a:r>
              <a:rPr lang="en-US" sz="2900" dirty="0" err="1">
                <a:effectLst/>
              </a:rPr>
              <a:t>delle</a:t>
            </a:r>
            <a:r>
              <a:rPr lang="en-US" sz="2900" dirty="0">
                <a:effectLst/>
              </a:rPr>
              <a:t> </a:t>
            </a:r>
            <a:r>
              <a:rPr lang="en-US" sz="2900" dirty="0" err="1">
                <a:effectLst/>
              </a:rPr>
              <a:t>problematiche</a:t>
            </a:r>
            <a:r>
              <a:rPr lang="en-US" sz="2900" dirty="0">
                <a:effectLst/>
              </a:rPr>
              <a:t> </a:t>
            </a:r>
            <a:r>
              <a:rPr lang="en-US" sz="2900" dirty="0" err="1">
                <a:effectLst/>
              </a:rPr>
              <a:t>profonde</a:t>
            </a:r>
            <a:r>
              <a:rPr lang="en-US" sz="2900" dirty="0">
                <a:effectLst/>
              </a:rPr>
              <a:t>, da </a:t>
            </a:r>
            <a:r>
              <a:rPr lang="en-US" sz="2900" dirty="0" err="1">
                <a:effectLst/>
              </a:rPr>
              <a:t>lui</a:t>
            </a:r>
            <a:r>
              <a:rPr lang="en-US" sz="2900" dirty="0">
                <a:effectLst/>
              </a:rPr>
              <a:t> </a:t>
            </a:r>
            <a:r>
              <a:rPr lang="en-US" sz="2900" dirty="0" err="1">
                <a:effectLst/>
              </a:rPr>
              <a:t>vissute</a:t>
            </a:r>
            <a:r>
              <a:rPr lang="en-US" sz="2900" dirty="0">
                <a:effectLst/>
              </a:rPr>
              <a:t> </a:t>
            </a:r>
            <a:r>
              <a:rPr lang="en-US" sz="2900" dirty="0" err="1">
                <a:effectLst/>
              </a:rPr>
              <a:t>nei</a:t>
            </a:r>
            <a:r>
              <a:rPr lang="en-US" sz="2900" dirty="0">
                <a:effectLst/>
              </a:rPr>
              <a:t> </a:t>
            </a:r>
            <a:r>
              <a:rPr lang="en-US" sz="2900" dirty="0" err="1">
                <a:effectLst/>
              </a:rPr>
              <a:t>diversi</a:t>
            </a:r>
            <a:r>
              <a:rPr lang="en-US" sz="2900" dirty="0">
                <a:effectLst/>
              </a:rPr>
              <a:t> </a:t>
            </a:r>
            <a:r>
              <a:rPr lang="en-US" sz="2900" dirty="0" err="1">
                <a:effectLst/>
              </a:rPr>
              <a:t>momenti</a:t>
            </a:r>
            <a:r>
              <a:rPr lang="en-US" sz="2900" dirty="0">
                <a:effectLst/>
              </a:rPr>
              <a:t> del </a:t>
            </a:r>
            <a:r>
              <a:rPr lang="en-US" sz="2900" dirty="0" err="1">
                <a:effectLst/>
              </a:rPr>
              <a:t>suo</a:t>
            </a:r>
            <a:r>
              <a:rPr lang="en-US" sz="2900" dirty="0">
                <a:effectLst/>
              </a:rPr>
              <a:t> </a:t>
            </a:r>
            <a:r>
              <a:rPr lang="en-US" sz="2900" dirty="0" err="1">
                <a:effectLst/>
              </a:rPr>
              <a:t>sviluppo</a:t>
            </a:r>
            <a:r>
              <a:rPr lang="en-US" sz="2900" dirty="0"/>
              <a:t>.</a:t>
            </a:r>
            <a:br>
              <a:rPr lang="en-US" sz="2900" dirty="0"/>
            </a:br>
            <a:br>
              <a:rPr lang="en-US" sz="2900" dirty="0"/>
            </a:br>
            <a:br>
              <a:rPr lang="en-US" sz="2400" dirty="0">
                <a:effectLst/>
              </a:rPr>
            </a:br>
            <a:br>
              <a:rPr lang="en-US" sz="2000" dirty="0">
                <a:effectLst/>
              </a:rPr>
            </a:br>
            <a:endParaRPr lang="en-US" sz="2000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1DB7C82F-AB7E-4F0C-B829-FA1B9C415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Segnaposto contenuto 3">
            <a:extLst>
              <a:ext uri="{FF2B5EF4-FFF2-40B4-BE49-F238E27FC236}">
                <a16:creationId xmlns:a16="http://schemas.microsoft.com/office/drawing/2014/main" id="{3682C46B-8083-4639-9AEE-A64E0577CB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r="1" b="8643"/>
          <a:stretch/>
        </p:blipFill>
        <p:spPr>
          <a:xfrm>
            <a:off x="20" y="10"/>
            <a:ext cx="6024134" cy="6857990"/>
          </a:xfrm>
          <a:custGeom>
            <a:avLst/>
            <a:gdLst/>
            <a:ahLst/>
            <a:cxnLst/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C55B3C0D-1D8F-49AA-8767-AE066D4ADD8D}"/>
              </a:ext>
            </a:extLst>
          </p:cNvPr>
          <p:cNvSpPr txBox="1"/>
          <p:nvPr/>
        </p:nvSpPr>
        <p:spPr>
          <a:xfrm>
            <a:off x="6065003" y="5934670"/>
            <a:ext cx="609834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0" i="1" dirty="0">
                <a:solidFill>
                  <a:srgbClr val="666666"/>
                </a:solidFill>
                <a:effectLst/>
                <a:latin typeface="Lato"/>
              </a:rPr>
              <a:t>Gauguin, Da dove veniamo? Chi siamo? Dove andiamo?, 1897, Olio su tela, 374.6 x 139.1 cm, Boston, Museum of Fine </a:t>
            </a:r>
            <a:r>
              <a:rPr lang="it-IT" b="0" i="1" dirty="0" err="1">
                <a:solidFill>
                  <a:srgbClr val="666666"/>
                </a:solidFill>
                <a:effectLst/>
                <a:latin typeface="Lato"/>
              </a:rPr>
              <a:t>Arts</a:t>
            </a:r>
            <a:endParaRPr lang="it-IT" i="1" dirty="0"/>
          </a:p>
        </p:txBody>
      </p:sp>
    </p:spTree>
    <p:extLst>
      <p:ext uri="{BB962C8B-B14F-4D97-AF65-F5344CB8AC3E}">
        <p14:creationId xmlns:p14="http://schemas.microsoft.com/office/powerpoint/2010/main" val="3872995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72843">
              <a:srgbClr val="ADC1E5"/>
            </a:gs>
            <a:gs pos="71687">
              <a:srgbClr val="AEC2E5"/>
            </a:gs>
            <a:gs pos="69375">
              <a:srgbClr val="B0C4E6"/>
            </a:gs>
            <a:gs pos="64750">
              <a:srgbClr val="B5C7E7"/>
            </a:gs>
            <a:gs pos="55500">
              <a:srgbClr val="BECEEA"/>
            </a:gs>
            <a:gs pos="37000">
              <a:srgbClr val="D1DCF0"/>
            </a:gs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: Shape 11">
            <a:extLst>
              <a:ext uri="{FF2B5EF4-FFF2-40B4-BE49-F238E27FC236}">
                <a16:creationId xmlns:a16="http://schemas.microsoft.com/office/drawing/2014/main" id="{8F23F8A3-8FD7-4779-8323-FDC26BE998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478"/>
            <a:ext cx="7859800" cy="6858478"/>
          </a:xfrm>
          <a:custGeom>
            <a:avLst/>
            <a:gdLst>
              <a:gd name="connsiteX0" fmla="*/ 7859800 w 7859800"/>
              <a:gd name="connsiteY0" fmla="*/ 6858478 h 6858478"/>
              <a:gd name="connsiteX1" fmla="*/ 435245 w 7859800"/>
              <a:gd name="connsiteY1" fmla="*/ 6858478 h 6858478"/>
              <a:gd name="connsiteX2" fmla="*/ 435505 w 7859800"/>
              <a:gd name="connsiteY2" fmla="*/ 6857916 h 6858478"/>
              <a:gd name="connsiteX3" fmla="*/ 0 w 7859800"/>
              <a:gd name="connsiteY3" fmla="*/ 6857916 h 6858478"/>
              <a:gd name="connsiteX4" fmla="*/ 0 w 7859800"/>
              <a:gd name="connsiteY4" fmla="*/ 0 h 6858478"/>
              <a:gd name="connsiteX5" fmla="*/ 3611620 w 7859800"/>
              <a:gd name="connsiteY5" fmla="*/ 0 h 6858478"/>
              <a:gd name="connsiteX6" fmla="*/ 4677848 w 7859800"/>
              <a:gd name="connsiteY6" fmla="*/ 0 h 6858478"/>
              <a:gd name="connsiteX7" fmla="*/ 4683425 w 7859800"/>
              <a:gd name="connsiteY7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859800" h="6858478">
                <a:moveTo>
                  <a:pt x="7859800" y="6858478"/>
                </a:moveTo>
                <a:lnTo>
                  <a:pt x="435245" y="6858478"/>
                </a:lnTo>
                <a:lnTo>
                  <a:pt x="435505" y="6857916"/>
                </a:lnTo>
                <a:lnTo>
                  <a:pt x="0" y="6857916"/>
                </a:lnTo>
                <a:lnTo>
                  <a:pt x="0" y="0"/>
                </a:lnTo>
                <a:lnTo>
                  <a:pt x="3611620" y="0"/>
                </a:lnTo>
                <a:lnTo>
                  <a:pt x="4677848" y="0"/>
                </a:lnTo>
                <a:lnTo>
                  <a:pt x="4683425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Freeform: Shape 13">
            <a:extLst>
              <a:ext uri="{FF2B5EF4-FFF2-40B4-BE49-F238E27FC236}">
                <a16:creationId xmlns:a16="http://schemas.microsoft.com/office/drawing/2014/main" id="{F605C4CC-A25C-416F-8333-7CB7DC97D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478"/>
            <a:ext cx="7431174" cy="6858478"/>
          </a:xfrm>
          <a:custGeom>
            <a:avLst/>
            <a:gdLst>
              <a:gd name="connsiteX0" fmla="*/ 7431174 w 7431174"/>
              <a:gd name="connsiteY0" fmla="*/ 6858478 h 6858478"/>
              <a:gd name="connsiteX1" fmla="*/ 6619 w 7431174"/>
              <a:gd name="connsiteY1" fmla="*/ 6858478 h 6858478"/>
              <a:gd name="connsiteX2" fmla="*/ 6879 w 7431174"/>
              <a:gd name="connsiteY2" fmla="*/ 6857916 h 6858478"/>
              <a:gd name="connsiteX3" fmla="*/ 0 w 7431174"/>
              <a:gd name="connsiteY3" fmla="*/ 6857916 h 6858478"/>
              <a:gd name="connsiteX4" fmla="*/ 0 w 7431174"/>
              <a:gd name="connsiteY4" fmla="*/ 0 h 6858478"/>
              <a:gd name="connsiteX5" fmla="*/ 3182994 w 7431174"/>
              <a:gd name="connsiteY5" fmla="*/ 0 h 6858478"/>
              <a:gd name="connsiteX6" fmla="*/ 4249222 w 7431174"/>
              <a:gd name="connsiteY6" fmla="*/ 0 h 6858478"/>
              <a:gd name="connsiteX7" fmla="*/ 4254799 w 7431174"/>
              <a:gd name="connsiteY7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31174" h="6858478">
                <a:moveTo>
                  <a:pt x="7431174" y="6858478"/>
                </a:moveTo>
                <a:lnTo>
                  <a:pt x="6619" y="6858478"/>
                </a:lnTo>
                <a:lnTo>
                  <a:pt x="6879" y="6857916"/>
                </a:lnTo>
                <a:lnTo>
                  <a:pt x="0" y="6857916"/>
                </a:lnTo>
                <a:lnTo>
                  <a:pt x="0" y="0"/>
                </a:lnTo>
                <a:lnTo>
                  <a:pt x="3182994" y="0"/>
                </a:lnTo>
                <a:lnTo>
                  <a:pt x="4249222" y="0"/>
                </a:lnTo>
                <a:lnTo>
                  <a:pt x="4254799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2" name="Segnaposto contenuto 16">
            <a:extLst>
              <a:ext uri="{FF2B5EF4-FFF2-40B4-BE49-F238E27FC236}">
                <a16:creationId xmlns:a16="http://schemas.microsoft.com/office/drawing/2014/main" id="{33FA042B-265C-4DAE-B281-537BC6BA0C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20000"/>
                    </a14:imgEffect>
                  </a14:imgLayer>
                </a14:imgProps>
              </a:ext>
            </a:extLst>
          </a:blip>
          <a:srcRect r="3294" b="1"/>
          <a:stretch/>
        </p:blipFill>
        <p:spPr>
          <a:xfrm>
            <a:off x="4519248" y="0"/>
            <a:ext cx="7672752" cy="6857512"/>
          </a:xfrm>
          <a:prstGeom prst="rect">
            <a:avLst/>
          </a:prstGeom>
        </p:spPr>
      </p:pic>
      <p:sp>
        <p:nvSpPr>
          <p:cNvPr id="14" name="Titolo 1">
            <a:extLst>
              <a:ext uri="{FF2B5EF4-FFF2-40B4-BE49-F238E27FC236}">
                <a16:creationId xmlns:a16="http://schemas.microsoft.com/office/drawing/2014/main" id="{41AF732D-DA99-423C-B455-AC73D418D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569" y="1448656"/>
            <a:ext cx="3217193" cy="3424504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2600" dirty="0"/>
              <a:t>La </a:t>
            </a:r>
            <a:r>
              <a:rPr lang="en-US" sz="2600" dirty="0" err="1"/>
              <a:t>fiaba</a:t>
            </a:r>
            <a:r>
              <a:rPr lang="en-US" sz="2600" dirty="0"/>
              <a:t> </a:t>
            </a:r>
            <a:r>
              <a:rPr lang="en-US" sz="2600" dirty="0" err="1"/>
              <a:t>consola</a:t>
            </a:r>
            <a:r>
              <a:rPr lang="en-US" sz="2600" dirty="0"/>
              <a:t> </a:t>
            </a:r>
            <a:r>
              <a:rPr lang="en-US" sz="2600" dirty="0" err="1"/>
              <a:t>perchè</a:t>
            </a:r>
            <a:r>
              <a:rPr lang="en-US" sz="2600" dirty="0"/>
              <a:t> </a:t>
            </a:r>
            <a:r>
              <a:rPr lang="en-US" sz="2600" dirty="0" err="1"/>
              <a:t>prospetta</a:t>
            </a:r>
            <a:r>
              <a:rPr lang="en-US" sz="2600" dirty="0"/>
              <a:t> </a:t>
            </a:r>
            <a:r>
              <a:rPr lang="en-US" sz="2600" dirty="0" err="1"/>
              <a:t>una</a:t>
            </a:r>
            <a:r>
              <a:rPr lang="en-US" sz="2600" dirty="0"/>
              <a:t> </a:t>
            </a:r>
            <a:r>
              <a:rPr lang="en-US" sz="2600" dirty="0" err="1"/>
              <a:t>soluzione</a:t>
            </a:r>
            <a:r>
              <a:rPr lang="en-US" sz="2600" dirty="0"/>
              <a:t> </a:t>
            </a:r>
            <a:r>
              <a:rPr lang="en-US" sz="2600" dirty="0" err="1"/>
              <a:t>anche</a:t>
            </a:r>
            <a:r>
              <a:rPr lang="en-US" sz="2600" dirty="0"/>
              <a:t> se </a:t>
            </a:r>
            <a:r>
              <a:rPr lang="en-US" sz="2600" dirty="0" err="1"/>
              <a:t>attraverso</a:t>
            </a:r>
            <a:r>
              <a:rPr lang="en-US" sz="2600" dirty="0"/>
              <a:t> la </a:t>
            </a:r>
            <a:r>
              <a:rPr lang="en-US" sz="2600" dirty="0" err="1"/>
              <a:t>separazione</a:t>
            </a:r>
            <a:r>
              <a:rPr lang="en-US" sz="2600" dirty="0"/>
              <a:t> e la dura </a:t>
            </a:r>
            <a:r>
              <a:rPr lang="en-US" sz="2600" dirty="0" err="1"/>
              <a:t>fatica</a:t>
            </a:r>
            <a:r>
              <a:rPr lang="en-US" sz="2600" dirty="0"/>
              <a:t> </a:t>
            </a:r>
            <a:r>
              <a:rPr lang="en-US" sz="2600" dirty="0" err="1"/>
              <a:t>delle</a:t>
            </a:r>
            <a:r>
              <a:rPr lang="en-US" sz="2600" dirty="0"/>
              <a:t> prove </a:t>
            </a:r>
            <a:r>
              <a:rPr lang="en-US" sz="2600" dirty="0" err="1"/>
              <a:t>che</a:t>
            </a:r>
            <a:r>
              <a:rPr lang="en-US" sz="2600" dirty="0"/>
              <a:t> </a:t>
            </a:r>
            <a:r>
              <a:rPr lang="en-US" sz="2600" dirty="0" err="1"/>
              <a:t>devono</a:t>
            </a:r>
            <a:r>
              <a:rPr lang="en-US" sz="2600" dirty="0"/>
              <a:t> </a:t>
            </a:r>
            <a:r>
              <a:rPr lang="en-US" sz="2600" dirty="0" err="1"/>
              <a:t>essere</a:t>
            </a:r>
            <a:r>
              <a:rPr lang="en-US" sz="2600" dirty="0"/>
              <a:t> </a:t>
            </a:r>
            <a:r>
              <a:rPr lang="en-US" sz="2600" dirty="0" err="1"/>
              <a:t>affrontate</a:t>
            </a:r>
            <a:br>
              <a:rPr lang="en-US" sz="2800" dirty="0"/>
            </a:br>
            <a:endParaRPr lang="en-US" sz="2800" dirty="0"/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3B770265-5F45-4632-8B4C-3C99665183A7}"/>
              </a:ext>
            </a:extLst>
          </p:cNvPr>
          <p:cNvSpPr txBox="1"/>
          <p:nvPr/>
        </p:nvSpPr>
        <p:spPr>
          <a:xfrm>
            <a:off x="135924" y="5966280"/>
            <a:ext cx="4086755" cy="75895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err="1"/>
              <a:t>C.D.Friedrich</a:t>
            </a:r>
            <a:r>
              <a:rPr lang="en-US" dirty="0"/>
              <a:t>, </a:t>
            </a:r>
            <a:r>
              <a:rPr lang="en-US" dirty="0" err="1"/>
              <a:t>Sorgere</a:t>
            </a:r>
            <a:r>
              <a:rPr lang="en-US" dirty="0"/>
              <a:t> </a:t>
            </a:r>
            <a:r>
              <a:rPr lang="en-US" dirty="0" err="1"/>
              <a:t>della</a:t>
            </a:r>
            <a:r>
              <a:rPr lang="en-US" dirty="0"/>
              <a:t> </a:t>
            </a:r>
            <a:r>
              <a:rPr lang="en-US" dirty="0" err="1"/>
              <a:t>luna</a:t>
            </a:r>
            <a:r>
              <a:rPr lang="en-US" dirty="0"/>
              <a:t>, 1822</a:t>
            </a:r>
          </a:p>
        </p:txBody>
      </p:sp>
    </p:spTree>
    <p:extLst>
      <p:ext uri="{BB962C8B-B14F-4D97-AF65-F5344CB8AC3E}">
        <p14:creationId xmlns:p14="http://schemas.microsoft.com/office/powerpoint/2010/main" val="20168624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Segnaposto contenuto 8" descr="Immagine che contiene persona, sedendo, tavolo, donna&#10;&#10;Descrizione generata automaticamente">
            <a:extLst>
              <a:ext uri="{FF2B5EF4-FFF2-40B4-BE49-F238E27FC236}">
                <a16:creationId xmlns:a16="http://schemas.microsoft.com/office/drawing/2014/main" id="{264DA791-84A9-4279-98FE-2DA61489F5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16" r="9089" b="-2"/>
          <a:stretch/>
        </p:blipFill>
        <p:spPr>
          <a:xfrm>
            <a:off x="3523488" y="0"/>
            <a:ext cx="8668512" cy="685799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6910F7-F0F0-4999-8E1B-B4A5441A6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600" dirty="0" err="1">
                <a:effectLst/>
              </a:rPr>
              <a:t>Ciò</a:t>
            </a:r>
            <a:r>
              <a:rPr lang="en-US" sz="2600" dirty="0">
                <a:effectLst/>
              </a:rPr>
              <a:t> </a:t>
            </a:r>
            <a:r>
              <a:rPr lang="en-US" sz="2600" dirty="0" err="1">
                <a:effectLst/>
              </a:rPr>
              <a:t>che</a:t>
            </a:r>
            <a:r>
              <a:rPr lang="en-US" sz="2600" dirty="0">
                <a:effectLst/>
              </a:rPr>
              <a:t> </a:t>
            </a:r>
            <a:r>
              <a:rPr lang="en-US" sz="2600" dirty="0" err="1">
                <a:effectLst/>
              </a:rPr>
              <a:t>dà</a:t>
            </a:r>
            <a:r>
              <a:rPr lang="en-US" sz="2600" dirty="0">
                <a:effectLst/>
              </a:rPr>
              <a:t> </a:t>
            </a:r>
            <a:r>
              <a:rPr lang="en-US" sz="2600" dirty="0" err="1">
                <a:effectLst/>
              </a:rPr>
              <a:t>veramente</a:t>
            </a:r>
            <a:r>
              <a:rPr lang="en-US" sz="2600" dirty="0">
                <a:effectLst/>
              </a:rPr>
              <a:t> </a:t>
            </a:r>
            <a:r>
              <a:rPr lang="en-US" sz="2600" dirty="0" err="1">
                <a:effectLst/>
              </a:rPr>
              <a:t>significato</a:t>
            </a:r>
            <a:r>
              <a:rPr lang="en-US" sz="2600" dirty="0">
                <a:effectLst/>
              </a:rPr>
              <a:t> e </a:t>
            </a:r>
            <a:r>
              <a:rPr lang="en-US" sz="2600" dirty="0" err="1">
                <a:effectLst/>
              </a:rPr>
              <a:t>gioia</a:t>
            </a:r>
            <a:r>
              <a:rPr lang="en-US" sz="2600" dirty="0">
                <a:effectLst/>
              </a:rPr>
              <a:t> </a:t>
            </a:r>
            <a:r>
              <a:rPr lang="en-US" sz="2600" dirty="0" err="1">
                <a:effectLst/>
              </a:rPr>
              <a:t>alla</a:t>
            </a:r>
            <a:r>
              <a:rPr lang="en-US" sz="2600" dirty="0">
                <a:effectLst/>
              </a:rPr>
              <a:t> </a:t>
            </a:r>
            <a:r>
              <a:rPr lang="en-US" sz="2600" dirty="0" err="1">
                <a:effectLst/>
              </a:rPr>
              <a:t>battaglia</a:t>
            </a:r>
            <a:r>
              <a:rPr lang="en-US" sz="2600" dirty="0">
                <a:effectLst/>
              </a:rPr>
              <a:t> </a:t>
            </a:r>
            <a:r>
              <a:rPr lang="en-US" sz="2600" dirty="0" err="1">
                <a:effectLst/>
              </a:rPr>
              <a:t>è</a:t>
            </a:r>
            <a:r>
              <a:rPr lang="en-US" sz="2600" dirty="0">
                <a:effectLst/>
              </a:rPr>
              <a:t> </a:t>
            </a:r>
            <a:r>
              <a:rPr lang="en-US" sz="2600" dirty="0" err="1">
                <a:effectLst/>
              </a:rPr>
              <a:t>il</a:t>
            </a:r>
            <a:r>
              <a:rPr lang="en-US" sz="2600" dirty="0">
                <a:effectLst/>
              </a:rPr>
              <a:t> </a:t>
            </a:r>
            <a:r>
              <a:rPr lang="en-US" sz="2600" dirty="0" err="1">
                <a:effectLst/>
              </a:rPr>
              <a:t>fatto</a:t>
            </a:r>
            <a:r>
              <a:rPr lang="en-US" sz="2600" dirty="0">
                <a:effectLst/>
              </a:rPr>
              <a:t> </a:t>
            </a:r>
            <a:r>
              <a:rPr lang="en-US" sz="2600" dirty="0" err="1">
                <a:effectLst/>
              </a:rPr>
              <a:t>che</a:t>
            </a:r>
            <a:r>
              <a:rPr lang="en-US" sz="2600" dirty="0">
                <a:effectLst/>
              </a:rPr>
              <a:t> </a:t>
            </a:r>
            <a:r>
              <a:rPr lang="en-US" sz="2600" dirty="0" err="1">
                <a:effectLst/>
              </a:rPr>
              <a:t>il</a:t>
            </a:r>
            <a:r>
              <a:rPr lang="en-US" sz="2600" dirty="0">
                <a:effectLst/>
              </a:rPr>
              <a:t> </a:t>
            </a:r>
            <a:r>
              <a:rPr lang="en-US" sz="2600" dirty="0" err="1">
                <a:effectLst/>
              </a:rPr>
              <a:t>protagonista</a:t>
            </a:r>
            <a:r>
              <a:rPr lang="en-US" sz="2600" dirty="0">
                <a:effectLst/>
              </a:rPr>
              <a:t> </a:t>
            </a:r>
            <a:r>
              <a:rPr lang="en-US" sz="2600" dirty="0" err="1">
                <a:effectLst/>
              </a:rPr>
              <a:t>agisce</a:t>
            </a:r>
            <a:r>
              <a:rPr lang="en-US" sz="2600" dirty="0">
                <a:effectLst/>
              </a:rPr>
              <a:t>, </a:t>
            </a:r>
            <a:r>
              <a:rPr lang="en-US" sz="2600" dirty="0" err="1">
                <a:effectLst/>
              </a:rPr>
              <a:t>lotta</a:t>
            </a:r>
            <a:r>
              <a:rPr lang="en-US" sz="2600" dirty="0">
                <a:effectLst/>
              </a:rPr>
              <a:t> e </a:t>
            </a:r>
            <a:r>
              <a:rPr lang="en-US" sz="2600" dirty="0" err="1">
                <a:effectLst/>
              </a:rPr>
              <a:t>rischia</a:t>
            </a:r>
            <a:r>
              <a:rPr lang="en-US" sz="2600" dirty="0">
                <a:effectLst/>
              </a:rPr>
              <a:t> “con” e “per</a:t>
            </a:r>
            <a:r>
              <a:rPr lang="en-US" sz="2600" b="1" dirty="0">
                <a:effectLst/>
              </a:rPr>
              <a:t>” </a:t>
            </a:r>
            <a:r>
              <a:rPr lang="en-US" sz="2600" dirty="0" err="1">
                <a:effectLst/>
              </a:rPr>
              <a:t>qualcuno</a:t>
            </a:r>
            <a:r>
              <a:rPr lang="en-US" sz="2600" dirty="0">
                <a:effectLst/>
              </a:rPr>
              <a:t>, in </a:t>
            </a:r>
            <a:r>
              <a:rPr lang="en-US" sz="2600" dirty="0" err="1">
                <a:effectLst/>
              </a:rPr>
              <a:t>virtù</a:t>
            </a:r>
            <a:r>
              <a:rPr lang="en-US" sz="2600" dirty="0">
                <a:effectLst/>
              </a:rPr>
              <a:t> di un forte </a:t>
            </a:r>
            <a:r>
              <a:rPr lang="en-US" sz="2600" dirty="0" err="1">
                <a:effectLst/>
              </a:rPr>
              <a:t>legame</a:t>
            </a:r>
            <a:r>
              <a:rPr lang="en-US" sz="2600" dirty="0">
                <a:effectLst/>
              </a:rPr>
              <a:t> di </a:t>
            </a:r>
            <a:r>
              <a:rPr lang="en-US" sz="2600" dirty="0" err="1">
                <a:effectLst/>
              </a:rPr>
              <a:t>appartenenza</a:t>
            </a:r>
            <a:endParaRPr lang="en-US" sz="260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42269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olo 1">
            <a:extLst>
              <a:ext uri="{FF2B5EF4-FFF2-40B4-BE49-F238E27FC236}">
                <a16:creationId xmlns:a16="http://schemas.microsoft.com/office/drawing/2014/main" id="{41AF732D-DA99-423C-B455-AC73D418D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994" y="803325"/>
            <a:ext cx="5314543" cy="3046004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2800" dirty="0"/>
              <a:t>La </a:t>
            </a:r>
            <a:r>
              <a:rPr lang="en-US" sz="2800" dirty="0" err="1"/>
              <a:t>fiaba</a:t>
            </a:r>
            <a:r>
              <a:rPr lang="en-US" sz="2800" dirty="0"/>
              <a:t> è un </a:t>
            </a:r>
            <a:r>
              <a:rPr lang="en-US" sz="2800" dirty="0" err="1"/>
              <a:t>dono</a:t>
            </a:r>
            <a:r>
              <a:rPr lang="en-US" sz="2800" dirty="0"/>
              <a:t> per chi la porta e per chi le </a:t>
            </a:r>
            <a:r>
              <a:rPr lang="en-US" sz="2800" dirty="0" err="1"/>
              <a:t>ascolta</a:t>
            </a:r>
            <a:r>
              <a:rPr lang="en-US" sz="2800" dirty="0"/>
              <a:t>, </a:t>
            </a:r>
            <a:r>
              <a:rPr lang="en-US" sz="2800" dirty="0" err="1"/>
              <a:t>apre</a:t>
            </a:r>
            <a:r>
              <a:rPr lang="en-US" sz="2800" dirty="0"/>
              <a:t> al piacere </a:t>
            </a:r>
            <a:r>
              <a:rPr lang="en-US" sz="2800" dirty="0" err="1"/>
              <a:t>della</a:t>
            </a:r>
            <a:r>
              <a:rPr lang="en-US" sz="2800" dirty="0"/>
              <a:t> </a:t>
            </a:r>
            <a:r>
              <a:rPr lang="en-US" sz="2800" dirty="0" err="1"/>
              <a:t>conoscenza</a:t>
            </a:r>
            <a:r>
              <a:rPr lang="en-US" sz="2800" dirty="0"/>
              <a:t> ed </a:t>
            </a:r>
            <a:r>
              <a:rPr lang="en-US" sz="2800" dirty="0" err="1"/>
              <a:t>alla</a:t>
            </a:r>
            <a:r>
              <a:rPr lang="en-US" sz="2800" dirty="0"/>
              <a:t> </a:t>
            </a:r>
            <a:r>
              <a:rPr lang="en-US" sz="2800" dirty="0" err="1"/>
              <a:t>curiosità</a:t>
            </a:r>
            <a:r>
              <a:rPr lang="en-US" sz="2800" dirty="0"/>
              <a:t> e </a:t>
            </a:r>
            <a:r>
              <a:rPr lang="en-US" sz="2800" dirty="0" err="1"/>
              <a:t>sostiene</a:t>
            </a:r>
            <a:r>
              <a:rPr lang="en-US" sz="2800" dirty="0"/>
              <a:t> la </a:t>
            </a:r>
            <a:r>
              <a:rPr lang="en-US" sz="2800" dirty="0" err="1"/>
              <a:t>capacità</a:t>
            </a:r>
            <a:r>
              <a:rPr lang="en-US" sz="2800" dirty="0"/>
              <a:t> di </a:t>
            </a:r>
            <a:r>
              <a:rPr lang="en-US" sz="2800" dirty="0" err="1"/>
              <a:t>attendere</a:t>
            </a:r>
            <a:r>
              <a:rPr lang="en-US" sz="2800" dirty="0"/>
              <a:t> e </a:t>
            </a:r>
            <a:r>
              <a:rPr lang="en-US" sz="2800" dirty="0" err="1"/>
              <a:t>quindi</a:t>
            </a:r>
            <a:r>
              <a:rPr lang="en-US" sz="2800" dirty="0"/>
              <a:t> di </a:t>
            </a:r>
            <a:r>
              <a:rPr lang="en-US" sz="2800" dirty="0" err="1"/>
              <a:t>desiderare</a:t>
            </a:r>
            <a:br>
              <a:rPr lang="en-US" sz="2800" dirty="0"/>
            </a:br>
            <a:br>
              <a:rPr lang="en-US" sz="2800" dirty="0"/>
            </a:br>
            <a:r>
              <a:rPr lang="en-US" sz="2800" dirty="0"/>
              <a:t>La </a:t>
            </a:r>
            <a:r>
              <a:rPr lang="en-US" sz="2800" dirty="0" err="1"/>
              <a:t>fiaba</a:t>
            </a:r>
            <a:r>
              <a:rPr lang="en-US" sz="2800" dirty="0"/>
              <a:t>, per </a:t>
            </a:r>
            <a:r>
              <a:rPr lang="en-US" sz="2800" dirty="0" err="1"/>
              <a:t>definizione</a:t>
            </a:r>
            <a:r>
              <a:rPr lang="en-US" sz="2800" dirty="0"/>
              <a:t>, </a:t>
            </a:r>
            <a:r>
              <a:rPr lang="en-US" sz="2800" dirty="0" err="1"/>
              <a:t>finisce</a:t>
            </a:r>
            <a:r>
              <a:rPr lang="en-US" sz="2800" dirty="0"/>
              <a:t> bene</a:t>
            </a:r>
            <a:br>
              <a:rPr lang="en-US" sz="1400" dirty="0"/>
            </a:br>
            <a:endParaRPr lang="en-US" sz="1400" dirty="0"/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3B770265-5F45-4632-8B4C-3C99665183A7}"/>
              </a:ext>
            </a:extLst>
          </p:cNvPr>
          <p:cNvSpPr txBox="1"/>
          <p:nvPr/>
        </p:nvSpPr>
        <p:spPr>
          <a:xfrm>
            <a:off x="781457" y="5881915"/>
            <a:ext cx="5314543" cy="34551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/>
              <a:t>C. D. </a:t>
            </a:r>
            <a:r>
              <a:rPr lang="en-US" dirty="0"/>
              <a:t>Friedrich, </a:t>
            </a:r>
            <a:r>
              <a:rPr lang="en-US" dirty="0" err="1"/>
              <a:t>Sorgere</a:t>
            </a:r>
            <a:r>
              <a:rPr lang="en-US" dirty="0"/>
              <a:t> </a:t>
            </a:r>
            <a:r>
              <a:rPr lang="en-US" dirty="0" err="1"/>
              <a:t>della</a:t>
            </a:r>
            <a:r>
              <a:rPr lang="en-US" dirty="0"/>
              <a:t> </a:t>
            </a:r>
            <a:r>
              <a:rPr lang="en-US" dirty="0" err="1"/>
              <a:t>luna</a:t>
            </a:r>
            <a:r>
              <a:rPr lang="en-US" dirty="0"/>
              <a:t>, 1822</a:t>
            </a: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Segnaposto contenuto 4" descr="Immagine che contiene esterni, erba, campo, pecora&#10;&#10;Descrizione generata automaticamente">
            <a:extLst>
              <a:ext uri="{FF2B5EF4-FFF2-40B4-BE49-F238E27FC236}">
                <a16:creationId xmlns:a16="http://schemas.microsoft.com/office/drawing/2014/main" id="{58840645-DFB2-49A9-9F90-2B275594E4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65" r="18328" b="-2"/>
          <a:stretch/>
        </p:blipFill>
        <p:spPr>
          <a:xfrm>
            <a:off x="6750141" y="-2"/>
            <a:ext cx="5441859" cy="5654940"/>
          </a:xfrm>
          <a:custGeom>
            <a:avLst/>
            <a:gdLst/>
            <a:ahLst/>
            <a:cxnLst/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5228784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2487</TotalTime>
  <Words>412</Words>
  <Application>Microsoft Macintosh PowerPoint</Application>
  <PresentationFormat>Widescreen</PresentationFormat>
  <Paragraphs>27</Paragraphs>
  <Slides>9</Slides>
  <Notes>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Lato</vt:lpstr>
      <vt:lpstr>Tema di Office</vt:lpstr>
      <vt:lpstr>LA STREGA, IL LUPO, IL DRAGO:  NELLA FIABA INCONTRIAMO NOI STESSI </vt:lpstr>
      <vt:lpstr>Vieni che ti racconto”, </vt:lpstr>
      <vt:lpstr>“Se speriamo di vivere non semplicemente di momento in momento ma realmente coscienti della nostra esistenza, la necessità più forte e l’impresa più difficile per noi consistono nel trovare un significato alla nostra vita. “</vt:lpstr>
      <vt:lpstr>La fiaba aiuta a riconoscere e ad esprimere emozioni, angosce, paure, desideri  Suggerisce soluzioni ai problemi che turbano  Promuove la fiducia in sè stessi e nel futuro </vt:lpstr>
      <vt:lpstr>“C’era una volta”: senza tempo sono al sicuro.  Grazie al contenimento insito in ogni relazione affettiva le emozioni, i bisogni e i propri desideri possono essere guardati, ascoltati, e compresi</vt:lpstr>
      <vt:lpstr>Le fiabe rispondono a degli interrogativi eterni:  Chi sono io? Come diventerò?  Da dove vengo? Dove vado?  In determinati episodi e in determinati personaggi il bambino trova delle problematiche profonde, da lui vissute nei diversi momenti del suo sviluppo.    </vt:lpstr>
      <vt:lpstr>La fiaba consola perchè prospetta una soluzione anche se attraverso la separazione e la dura fatica delle prove che devono essere affrontate </vt:lpstr>
      <vt:lpstr>Ciò che dà veramente significato e gioia alla battaglia è il fatto che il protagonista agisce, lotta e rischia “con” e “per” qualcuno, in virtù di un forte legame di appartenenza</vt:lpstr>
      <vt:lpstr>La fiaba è un dono per chi la porta e per chi le ascolta, apre al piacere della conoscenza ed alla curiosità e sostiene la capacità di attendere e quindi di desiderare  La fiaba, per definizione, finisce bene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STREGA, IL LUPO, IL DRAGO: NELLA FIABA INCONTRIAMO NOI STESSI </dc:title>
  <dc:creator>gabriella anedi</dc:creator>
  <cp:lastModifiedBy>fabrizialliora@gmail.com</cp:lastModifiedBy>
  <cp:revision>24</cp:revision>
  <dcterms:created xsi:type="dcterms:W3CDTF">2020-11-15T08:22:12Z</dcterms:created>
  <dcterms:modified xsi:type="dcterms:W3CDTF">2023-01-12T15:25:11Z</dcterms:modified>
</cp:coreProperties>
</file>