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60" r:id="rId1"/>
  </p:sldMasterIdLst>
  <p:notesMasterIdLst>
    <p:notesMasterId r:id="rId11"/>
  </p:notesMasterIdLst>
  <p:sldIdLst>
    <p:sldId id="332" r:id="rId2"/>
    <p:sldId id="311" r:id="rId3"/>
    <p:sldId id="323" r:id="rId4"/>
    <p:sldId id="314" r:id="rId5"/>
    <p:sldId id="326" r:id="rId6"/>
    <p:sldId id="327" r:id="rId7"/>
    <p:sldId id="329" r:id="rId8"/>
    <p:sldId id="325" r:id="rId9"/>
    <p:sldId id="322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6"/>
    <p:restoredTop sz="94628"/>
  </p:normalViewPr>
  <p:slideViewPr>
    <p:cSldViewPr>
      <p:cViewPr varScale="1">
        <p:scale>
          <a:sx n="119" d="100"/>
          <a:sy n="119" d="100"/>
        </p:scale>
        <p:origin x="152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EB46E0E2-6044-1D5F-4D15-F0786F864B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58297DD-FBB2-7AB7-65B8-C44A640CF51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363D2F5-8E1A-9F42-A980-FF4D5AE19289}" type="datetimeFigureOut">
              <a:rPr lang="it-IT" altLang="it-IT"/>
              <a:pPr/>
              <a:t>12/01/23</a:t>
            </a:fld>
            <a:endParaRPr lang="it-IT" alt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CCFAAB03-1F74-2238-5195-36A481098E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4DCFD5BA-5F20-C997-9415-98AA28048C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10C5A2E-082E-48A8-C9E8-5B93870B49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7F7766E-9572-044B-F93A-F48127B55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A4888542-B805-DB45-9E5A-9CFDB639B34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88542-B805-DB45-9E5A-9CFDB639B343}" type="slidenum">
              <a:rPr lang="it-IT" altLang="it-IT" smtClean="0"/>
              <a:pPr/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46628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213B05-D256-4BD4-59C5-7779993F5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73F9799-2D3A-5F22-CAE5-716A3EAED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5FF15F-95D9-1639-5919-AC86E03B2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C9F3C3-375A-1FFE-5419-FBE5441B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9AE3D0-72E2-B652-8008-2A0820A87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393F8-3185-0840-A217-BAA748668E5C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3814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C7F81A-EFDC-DD81-D003-020FE41A9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6FDC4D-00BE-5F27-2D0D-3D720D3B8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A235B23-111C-C385-0EFF-118CE7119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CA1D9F-4797-20A9-9C98-7A2B7F62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9DA6C1-C454-5749-DA51-748D72332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13368-B73C-9C4D-B0AF-81932F9AD891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0386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2B948A-D774-F2FD-0A3C-3DBB58B53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FE6A760-1F6D-8A93-C56C-03E0FC007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507113-C848-8635-F880-CD233BBCD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98F7FFB-0D93-13FF-339B-B126A4896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07E049-D56E-FECC-F911-D3B04AAA5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FC9A4-4585-204B-9EDC-DC89FC092F6B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60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092EC7-2882-FAA3-42AE-8580C66B3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58C1F9-BDE7-CC5B-58B5-B361EC55B9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2BA689-C147-EB06-A2A2-6960B7C32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44FEA7D-8ED9-13B6-1AA9-20A940689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AD8AAD-090B-C0F0-A4C3-D18732C3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BD26C6-1209-7938-D11F-F26AFFE58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7283-553E-7A45-839B-5D8E995FDE65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4044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F381F2-ED9D-BAD9-6C63-0157E1C58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BE6092B-E584-2B20-5586-0E1CE4C08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57417C-0FEE-CFA1-09E2-2884A54E4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64C35EC-2681-1554-596D-AC8070FC0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6DB4A28-AEE7-B261-495C-AC01A1C8DC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81832ED-28E4-C934-2D9B-6EE7E5D6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5A44AB5-7C82-D728-FA45-22CFD8198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2DE99F1-2D6F-ECB9-997E-BF99B659E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5DEFC-A6BF-D741-B35D-09E0CB5B2891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5147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82BA15-3043-0112-4A40-D121DB6D8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D1C0B37-001B-4F9B-ABF2-300D430B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69BF405-BEC3-24B8-2F3D-CC27AAE7D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5D8D0FD-6B19-5B5C-4807-A9FE1171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7780-E53A-8646-B3F9-E8848CDCA1A7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9248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D22D252-0B5C-E642-EC1A-4FB82919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A82B941-EB8F-1E38-443C-996E9FFCE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1B5610D-6E80-34DB-8D10-8ABE5E816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922F-2179-A443-848A-14CE6D455BCD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0382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BE998D-D643-A2AE-91B6-EF155A48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FBA3CA-0408-2D2E-4565-D9AD19149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BEFCCE-8A73-6CA8-DAF1-3767E75CB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554E095-32FC-46CD-8ECA-4047C13B8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8E260F3-1953-EB44-C8E7-277628465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0816AE9-2F49-B782-BD2B-916C3F699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6F0BD-0D79-5644-936A-38FA08986F8C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0523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7F9D7-A266-694D-F3EA-524700D2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743027B-1B90-475F-34E8-5F492BC623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412A1-2635-5132-AA70-9506AF2AA7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A9B5E8C-EF27-E4FD-F809-EA674840C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A0A3AE2-F146-A28A-8E2C-E35C5BC00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6BAF32B-0251-1A61-8476-AFDEA0ED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6E0C-3DD7-6B4A-AC7C-DECBE86155D4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826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CE3721-0806-41D9-515E-5E1A6875C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C96FE96-0CA4-6F74-7909-F29FA0516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6D98E4-BA39-3D8E-E3CF-BD073A0A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A8ECA9-98AE-AB99-521D-09D4EE7A9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BCFCB8-09DE-DD64-94C2-F8F5707F4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873-5515-694C-A560-9215AEB26E5B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4061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F5B9A52-1B7A-7E3E-26C8-1F8286D09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5DA0372-6117-AD7A-8BBD-B3C5479B4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6D1459-5158-2461-ACEF-F374AF8CF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AE189B-9B4B-3FF4-0DA7-7676DF21B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1923A4-7DE3-30B9-B9D0-9716EA0C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D3565-D5C6-0B44-83F1-A4FD6B8FBC83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0564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C2A2AF6-B757-8603-D207-B80728B14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069BA32-21C2-CB99-6C9D-DC18549AA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0AB42C6-003F-2A95-99F1-DF2CEEC845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7D6ABE-AABE-D962-9C36-FBD09F9AEA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DE58A98-76D8-2E8F-0D22-D0DDD019E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18D29-9C70-514B-8038-8BC641C27DC8}" type="slidenum">
              <a:rPr lang="it-IT" altLang="it-IT" smtClean="0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4436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1" r:id="rId1"/>
    <p:sldLayoutId id="2147484662" r:id="rId2"/>
    <p:sldLayoutId id="2147484663" r:id="rId3"/>
    <p:sldLayoutId id="2147484664" r:id="rId4"/>
    <p:sldLayoutId id="2147484665" r:id="rId5"/>
    <p:sldLayoutId id="2147484666" r:id="rId6"/>
    <p:sldLayoutId id="2147484667" r:id="rId7"/>
    <p:sldLayoutId id="2147484668" r:id="rId8"/>
    <p:sldLayoutId id="2147484669" r:id="rId9"/>
    <p:sldLayoutId id="2147484670" r:id="rId10"/>
    <p:sldLayoutId id="2147484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A1B37C-ACBF-CDAE-F5D9-C2BC57206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74" y="481659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sz="2800" dirty="0">
                <a:latin typeface="+mn-lt"/>
                <a:ea typeface="+mj-ea"/>
                <a:cs typeface="+mj-cs"/>
              </a:rPr>
              <a:t>La </a:t>
            </a:r>
            <a:r>
              <a:rPr lang="en-US" sz="2800" dirty="0" err="1">
                <a:latin typeface="+mn-lt"/>
                <a:ea typeface="+mj-ea"/>
                <a:cs typeface="+mj-cs"/>
              </a:rPr>
              <a:t>nascita</a:t>
            </a:r>
            <a:r>
              <a:rPr lang="en-US" sz="2800" dirty="0">
                <a:latin typeface="+mn-lt"/>
                <a:ea typeface="+mj-ea"/>
                <a:cs typeface="+mj-cs"/>
              </a:rPr>
              <a:t> del </a:t>
            </a:r>
            <a:r>
              <a:rPr lang="en-US" sz="2800" dirty="0" err="1">
                <a:latin typeface="+mn-lt"/>
                <a:ea typeface="+mj-ea"/>
                <a:cs typeface="+mj-cs"/>
              </a:rPr>
              <a:t>desiderio</a:t>
            </a:r>
            <a:r>
              <a:rPr lang="en-US" sz="2800" dirty="0">
                <a:latin typeface="+mn-lt"/>
                <a:ea typeface="+mj-ea"/>
                <a:cs typeface="+mj-cs"/>
              </a:rPr>
              <a:t> </a:t>
            </a:r>
            <a:r>
              <a:rPr lang="en-US" sz="2800" dirty="0" err="1">
                <a:latin typeface="+mn-lt"/>
                <a:ea typeface="+mj-ea"/>
                <a:cs typeface="+mj-cs"/>
              </a:rPr>
              <a:t>nello</a:t>
            </a:r>
            <a:r>
              <a:rPr lang="en-US" sz="2800" dirty="0">
                <a:latin typeface="+mn-lt"/>
                <a:ea typeface="+mj-ea"/>
                <a:cs typeface="+mj-cs"/>
              </a:rPr>
              <a:t> </a:t>
            </a:r>
            <a:r>
              <a:rPr lang="en-US" sz="2800" dirty="0" err="1">
                <a:latin typeface="+mn-lt"/>
                <a:ea typeface="+mj-ea"/>
                <a:cs typeface="+mj-cs"/>
              </a:rPr>
              <a:t>sviluppo</a:t>
            </a:r>
            <a:r>
              <a:rPr lang="en-US" sz="2800" dirty="0">
                <a:latin typeface="+mn-lt"/>
                <a:ea typeface="+mj-ea"/>
                <a:cs typeface="+mj-cs"/>
              </a:rPr>
              <a:t> </a:t>
            </a:r>
            <a:r>
              <a:rPr lang="en-US" sz="2800" dirty="0" err="1">
                <a:latin typeface="+mn-lt"/>
                <a:ea typeface="+mj-ea"/>
                <a:cs typeface="+mj-cs"/>
              </a:rPr>
              <a:t>emotivo</a:t>
            </a:r>
            <a:r>
              <a:rPr lang="en-US" sz="2800" dirty="0">
                <a:latin typeface="+mn-lt"/>
                <a:ea typeface="+mj-ea"/>
                <a:cs typeface="+mj-cs"/>
              </a:rPr>
              <a:t> del bambino</a:t>
            </a:r>
          </a:p>
        </p:txBody>
      </p:sp>
      <p:pic>
        <p:nvPicPr>
          <p:cNvPr id="5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B48BC803-EAAA-91C4-A146-B5AABEF9E0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9" t="-986" r="499" b="-560"/>
          <a:stretch/>
        </p:blipFill>
        <p:spPr>
          <a:xfrm>
            <a:off x="3707904" y="82255"/>
            <a:ext cx="5331434" cy="665911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AA12B3D-2F16-4DED-5883-72855CF2B951}"/>
              </a:ext>
            </a:extLst>
          </p:cNvPr>
          <p:cNvSpPr txBox="1"/>
          <p:nvPr/>
        </p:nvSpPr>
        <p:spPr>
          <a:xfrm>
            <a:off x="72803" y="6424836"/>
            <a:ext cx="3717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JOAN MIRO’ – Bagnante, olio su tela 1925</a:t>
            </a:r>
            <a:endParaRPr lang="it-IT" sz="12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D3DCD50-AB94-984B-4B79-0F8984B0C234}"/>
              </a:ext>
            </a:extLst>
          </p:cNvPr>
          <p:cNvSpPr txBox="1"/>
          <p:nvPr/>
        </p:nvSpPr>
        <p:spPr>
          <a:xfrm>
            <a:off x="107504" y="4742738"/>
            <a:ext cx="3248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A cura di </a:t>
            </a:r>
            <a:r>
              <a:rPr lang="it-IT" dirty="0"/>
              <a:t>Fabrizia</a:t>
            </a:r>
            <a:r>
              <a:rPr lang="it-IT" b="1" dirty="0"/>
              <a:t> </a:t>
            </a:r>
            <a:r>
              <a:rPr lang="it-IT" dirty="0"/>
              <a:t>Alliora</a:t>
            </a:r>
          </a:p>
          <a:p>
            <a:endParaRPr lang="it-IT" sz="1400" dirty="0"/>
          </a:p>
          <a:p>
            <a:r>
              <a:rPr lang="it-IT" sz="1400" dirty="0"/>
              <a:t>Consulenza iconografica </a:t>
            </a:r>
          </a:p>
          <a:p>
            <a:r>
              <a:rPr lang="it-IT" sz="1400" dirty="0"/>
              <a:t>Gabriella Anedi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753D78-E88E-1DB9-D603-9D3AC9937A81}"/>
              </a:ext>
            </a:extLst>
          </p:cNvPr>
          <p:cNvSpPr txBox="1"/>
          <p:nvPr/>
        </p:nvSpPr>
        <p:spPr>
          <a:xfrm>
            <a:off x="102274" y="5877272"/>
            <a:ext cx="2045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16 gennaio 2023</a:t>
            </a:r>
          </a:p>
        </p:txBody>
      </p:sp>
    </p:spTree>
    <p:extLst>
      <p:ext uri="{BB962C8B-B14F-4D97-AF65-F5344CB8AC3E}">
        <p14:creationId xmlns:p14="http://schemas.microsoft.com/office/powerpoint/2010/main" val="1485438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egnaposto contenuto 2">
            <a:extLst>
              <a:ext uri="{FF2B5EF4-FFF2-40B4-BE49-F238E27FC236}">
                <a16:creationId xmlns:a16="http://schemas.microsoft.com/office/drawing/2014/main" id="{AD53A016-3503-6F21-2756-BB1D2ED3B8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5013176"/>
            <a:ext cx="2737709" cy="375925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endParaRPr lang="it-IT" altLang="it-IT" b="1" dirty="0">
              <a:solidFill>
                <a:schemeClr val="bg1"/>
              </a:solidFill>
              <a:ea typeface="+mn-ea"/>
              <a:cs typeface="ＭＳ Ｐゴシック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it-IT" altLang="it-IT" sz="2800" dirty="0">
                <a:solidFill>
                  <a:schemeClr val="bg1"/>
                </a:solidFill>
                <a:ea typeface="+mn-ea"/>
                <a:cs typeface="ＭＳ Ｐゴシック" charset="0"/>
              </a:rPr>
              <a:t>Solo lo stupore conosce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it-IT" altLang="it-IT" sz="2000" dirty="0">
                <a:solidFill>
                  <a:schemeClr val="bg1"/>
                </a:solidFill>
                <a:ea typeface="+mn-ea"/>
                <a:cs typeface="ＭＳ Ｐゴシック" charset="0"/>
              </a:rPr>
              <a:t>(Gregorio di </a:t>
            </a:r>
            <a:r>
              <a:rPr lang="it-IT" altLang="it-IT" sz="2000" dirty="0" err="1">
                <a:solidFill>
                  <a:schemeClr val="bg1"/>
                </a:solidFill>
                <a:ea typeface="+mn-ea"/>
                <a:cs typeface="ＭＳ Ｐゴシック" charset="0"/>
              </a:rPr>
              <a:t>Nissa</a:t>
            </a:r>
            <a:r>
              <a:rPr lang="it-IT" altLang="it-IT" sz="2000" dirty="0">
                <a:solidFill>
                  <a:schemeClr val="bg1"/>
                </a:solidFill>
                <a:ea typeface="+mn-ea"/>
                <a:cs typeface="ＭＳ Ｐゴシック" charset="0"/>
              </a:rPr>
              <a:t>)</a:t>
            </a:r>
            <a:endParaRPr lang="it-IT" altLang="it-IT" b="1" dirty="0">
              <a:solidFill>
                <a:schemeClr val="bg1"/>
              </a:solidFill>
              <a:ea typeface="+mn-ea"/>
              <a:cs typeface="ＭＳ Ｐゴシック" charset="0"/>
            </a:endParaRPr>
          </a:p>
        </p:txBody>
      </p:sp>
      <p:pic>
        <p:nvPicPr>
          <p:cNvPr id="26626" name="Immagine 2" descr="Immagine che contiene persona, sorridente, giovane, posando&#10;&#10;Descrizione generata automaticamente">
            <a:extLst>
              <a:ext uri="{FF2B5EF4-FFF2-40B4-BE49-F238E27FC236}">
                <a16:creationId xmlns:a16="http://schemas.microsoft.com/office/drawing/2014/main" id="{AB32BE81-67DF-05E5-7170-B212B059C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4" r="25334"/>
          <a:stretch/>
        </p:blipFill>
        <p:spPr bwMode="auto">
          <a:xfrm>
            <a:off x="3464657" y="10"/>
            <a:ext cx="567934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C7AC19-315D-1D0A-853C-E7FD2FE0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141" y="404664"/>
            <a:ext cx="3069130" cy="216024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solidFill>
                  <a:schemeClr val="bg1"/>
                </a:solidFill>
              </a:rPr>
              <a:t>Attraverso la cura amorosa far emergere dai bisogni i desideri, sapendo che il desiderio abita lo spazio della mancanza</a:t>
            </a:r>
          </a:p>
        </p:txBody>
      </p:sp>
      <p:pic>
        <p:nvPicPr>
          <p:cNvPr id="4" name="Segnaposto contenuto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3769DF78-90F5-ECEC-36A9-7BFD89A48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29" y="114896"/>
            <a:ext cx="5315957" cy="662424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BA36CA4-855B-72D5-7F9C-5F68572E3ED0}"/>
              </a:ext>
            </a:extLst>
          </p:cNvPr>
          <p:cNvSpPr txBox="1"/>
          <p:nvPr/>
        </p:nvSpPr>
        <p:spPr>
          <a:xfrm>
            <a:off x="5796136" y="6443553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Marc Chagall</a:t>
            </a:r>
          </a:p>
        </p:txBody>
      </p:sp>
    </p:spTree>
    <p:extLst>
      <p:ext uri="{BB962C8B-B14F-4D97-AF65-F5344CB8AC3E}">
        <p14:creationId xmlns:p14="http://schemas.microsoft.com/office/powerpoint/2010/main" val="1148753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olo 1">
            <a:extLst>
              <a:ext uri="{FF2B5EF4-FFF2-40B4-BE49-F238E27FC236}">
                <a16:creationId xmlns:a16="http://schemas.microsoft.com/office/drawing/2014/main" id="{EAAE58D6-9FAF-A087-FCBB-1D31B89825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5420" y="5733256"/>
            <a:ext cx="8899336" cy="778589"/>
          </a:xfrm>
        </p:spPr>
        <p:txBody>
          <a:bodyPr anchor="b"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br>
              <a:rPr lang="it-IT" altLang="it-IT" sz="1500" dirty="0">
                <a:solidFill>
                  <a:schemeClr val="bg1"/>
                </a:solidFill>
              </a:rPr>
            </a:br>
            <a:r>
              <a:rPr lang="it-IT" altLang="it-IT" sz="2700" dirty="0">
                <a:solidFill>
                  <a:schemeClr val="bg1"/>
                </a:solidFill>
                <a:latin typeface="+mn-lt"/>
              </a:rPr>
              <a:t>Agire per l’altro ma lasciare anche che l’altro agisca da sé</a:t>
            </a:r>
            <a:br>
              <a:rPr lang="it-IT" altLang="it-IT" sz="2700" i="1" dirty="0">
                <a:solidFill>
                  <a:schemeClr val="bg1"/>
                </a:solidFill>
                <a:latin typeface="+mn-lt"/>
              </a:rPr>
            </a:br>
            <a:r>
              <a:rPr lang="it-IT" altLang="it-IT" sz="1600" dirty="0">
                <a:solidFill>
                  <a:schemeClr val="bg1"/>
                </a:solidFill>
                <a:latin typeface="+mn-lt"/>
              </a:rPr>
              <a:t>Socrate</a:t>
            </a:r>
          </a:p>
        </p:txBody>
      </p:sp>
      <p:pic>
        <p:nvPicPr>
          <p:cNvPr id="21506" name="Segnaposto contenuto 5">
            <a:extLst>
              <a:ext uri="{FF2B5EF4-FFF2-40B4-BE49-F238E27FC236}">
                <a16:creationId xmlns:a16="http://schemas.microsoft.com/office/drawing/2014/main" id="{339C6AE5-1FBC-7993-DB83-D356847E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20" y="430547"/>
            <a:ext cx="8303044" cy="498182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E4E6499-21D2-A41E-0E89-610A61BDFA26}"/>
              </a:ext>
            </a:extLst>
          </p:cNvPr>
          <p:cNvSpPr txBox="1"/>
          <p:nvPr/>
        </p:nvSpPr>
        <p:spPr>
          <a:xfrm>
            <a:off x="6732240" y="545750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altLang="it-IT" sz="1800" dirty="0">
                <a:solidFill>
                  <a:schemeClr val="bg1"/>
                </a:solidFill>
              </a:rPr>
              <a:t>Paul Klee</a:t>
            </a:r>
            <a:endParaRPr lang="it-I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2172ED-AB67-8F30-0869-8685B6A48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122" y="116632"/>
            <a:ext cx="7886700" cy="1325563"/>
          </a:xfrm>
        </p:spPr>
        <p:txBody>
          <a:bodyPr>
            <a:norm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+mn-lt"/>
              </a:rPr>
              <a:t>Lo spazio «vuoto» </a:t>
            </a:r>
            <a:br>
              <a:rPr lang="it-IT" sz="2400" dirty="0">
                <a:solidFill>
                  <a:schemeClr val="bg1"/>
                </a:solidFill>
                <a:latin typeface="+mn-lt"/>
              </a:rPr>
            </a:br>
            <a:r>
              <a:rPr lang="it-IT" sz="2400" dirty="0">
                <a:solidFill>
                  <a:schemeClr val="bg1"/>
                </a:solidFill>
                <a:latin typeface="+mn-lt"/>
              </a:rPr>
              <a:t>custodito dallo sguardo</a:t>
            </a:r>
          </a:p>
        </p:txBody>
      </p:sp>
      <p:pic>
        <p:nvPicPr>
          <p:cNvPr id="6" name="ray.mp4">
            <a:hlinkClick r:id="" action="ppaction://media"/>
            <a:extLst>
              <a:ext uri="{FF2B5EF4-FFF2-40B4-BE49-F238E27FC236}">
                <a16:creationId xmlns:a16="http://schemas.microsoft.com/office/drawing/2014/main" id="{736AA53E-FB66-5EB0-5D68-2FB45827AE1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8250" y="1124744"/>
            <a:ext cx="7007499" cy="5256584"/>
          </a:xfrm>
        </p:spPr>
      </p:pic>
    </p:spTree>
    <p:extLst>
      <p:ext uri="{BB962C8B-B14F-4D97-AF65-F5344CB8AC3E}">
        <p14:creationId xmlns:p14="http://schemas.microsoft.com/office/powerpoint/2010/main" val="44554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8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AF4424-FBB0-A384-3886-F5DB72F7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20" y="116632"/>
            <a:ext cx="7518648" cy="1035499"/>
          </a:xfrm>
        </p:spPr>
        <p:txBody>
          <a:bodyPr>
            <a:normAutofit fontScale="90000"/>
          </a:bodyPr>
          <a:lstStyle/>
          <a:p>
            <a:r>
              <a:rPr lang="it-IT" sz="2400" dirty="0">
                <a:latin typeface="+mn-lt"/>
              </a:rPr>
              <a:t>Il nostro compito è, attraverso la cura amorosa, fare emergere dai bisogni i desideri,  prendendoci cura degli aspetti simbolici delle cose materiali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8B237A99-9C8B-4A11-0E2E-1ADE865DD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7692" y="1052736"/>
            <a:ext cx="8308615" cy="4968552"/>
          </a:xfr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DA43E9F-8ED9-042D-AC06-242F3D2CB5FE}"/>
              </a:ext>
            </a:extLst>
          </p:cNvPr>
          <p:cNvSpPr txBox="1"/>
          <p:nvPr/>
        </p:nvSpPr>
        <p:spPr>
          <a:xfrm>
            <a:off x="323528" y="6228020"/>
            <a:ext cx="5306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F</a:t>
            </a:r>
            <a:r>
              <a:rPr lang="it-IT" dirty="0"/>
              <a:t>. G. Cotman, One of the family</a:t>
            </a:r>
          </a:p>
        </p:txBody>
      </p:sp>
    </p:spTree>
    <p:extLst>
      <p:ext uri="{BB962C8B-B14F-4D97-AF65-F5344CB8AC3E}">
        <p14:creationId xmlns:p14="http://schemas.microsoft.com/office/powerpoint/2010/main" val="3309427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parecchi, tessuto&#10;&#10;Descrizione generata automaticamente">
            <a:extLst>
              <a:ext uri="{FF2B5EF4-FFF2-40B4-BE49-F238E27FC236}">
                <a16:creationId xmlns:a16="http://schemas.microsoft.com/office/drawing/2014/main" id="{CDADF3A4-4197-5D82-D4A2-AC9ABC937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56" y="285221"/>
            <a:ext cx="8202488" cy="615186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D96FCDA-1F47-4AB3-0A9A-58993D0D4000}"/>
              </a:ext>
            </a:extLst>
          </p:cNvPr>
          <p:cNvSpPr txBox="1"/>
          <p:nvPr/>
        </p:nvSpPr>
        <p:spPr>
          <a:xfrm>
            <a:off x="4283968" y="6430343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Emanuele Luzzati - I re magi guardano la stella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6016E36-AD50-52AA-9B74-2C7371F62365}"/>
              </a:ext>
            </a:extLst>
          </p:cNvPr>
          <p:cNvSpPr txBox="1"/>
          <p:nvPr/>
        </p:nvSpPr>
        <p:spPr>
          <a:xfrm>
            <a:off x="1043608" y="5380634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</a:rPr>
              <a:t>…I  magi, stupiti dalla novità della stella, si sono sentiti chiamati ad andare «oltre»….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81852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on Camillo e il figlio di Peppone">
            <a:hlinkClick r:id="" action="ppaction://media"/>
            <a:extLst>
              <a:ext uri="{FF2B5EF4-FFF2-40B4-BE49-F238E27FC236}">
                <a16:creationId xmlns:a16="http://schemas.microsoft.com/office/drawing/2014/main" id="{492C15D4-B0BA-C071-1E39-84902D59641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9346" y="980728"/>
            <a:ext cx="6825308" cy="5118571"/>
          </a:xfr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998A93C-4EA3-B0F0-7722-41A46FA065E6}"/>
              </a:ext>
            </a:extLst>
          </p:cNvPr>
          <p:cNvSpPr txBox="1"/>
          <p:nvPr/>
        </p:nvSpPr>
        <p:spPr>
          <a:xfrm>
            <a:off x="1143057" y="260648"/>
            <a:ext cx="874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Un’apertura all’imprevisto del desiderio</a:t>
            </a:r>
          </a:p>
        </p:txBody>
      </p:sp>
    </p:spTree>
    <p:extLst>
      <p:ext uri="{BB962C8B-B14F-4D97-AF65-F5344CB8AC3E}">
        <p14:creationId xmlns:p14="http://schemas.microsoft.com/office/powerpoint/2010/main" val="312529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4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Immagine 2">
            <a:extLst>
              <a:ext uri="{FF2B5EF4-FFF2-40B4-BE49-F238E27FC236}">
                <a16:creationId xmlns:a16="http://schemas.microsoft.com/office/drawing/2014/main" id="{4D3E7193-C82D-A3A5-FEE8-1B9B6FBB05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30135" r="2307" b="3999"/>
          <a:stretch/>
        </p:blipFill>
        <p:spPr bwMode="auto">
          <a:xfrm>
            <a:off x="179512" y="2132856"/>
            <a:ext cx="878497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0837809-23FD-15B2-3E9D-9719502DF659}"/>
              </a:ext>
            </a:extLst>
          </p:cNvPr>
          <p:cNvSpPr txBox="1"/>
          <p:nvPr/>
        </p:nvSpPr>
        <p:spPr>
          <a:xfrm>
            <a:off x="152582" y="337880"/>
            <a:ext cx="4419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Si possono insegnare tante cose</a:t>
            </a:r>
          </a:p>
          <a:p>
            <a:r>
              <a:rPr lang="it-IT" sz="2000" dirty="0"/>
              <a:t>ma le più importanti,</a:t>
            </a:r>
          </a:p>
          <a:p>
            <a:r>
              <a:rPr lang="it-IT" sz="2000" dirty="0"/>
              <a:t>le cose che importano di più,</a:t>
            </a:r>
          </a:p>
          <a:p>
            <a:r>
              <a:rPr lang="it-IT" sz="2000" dirty="0"/>
              <a:t>non si possono insegnare,</a:t>
            </a:r>
          </a:p>
          <a:p>
            <a:r>
              <a:rPr lang="it-IT" sz="2000" dirty="0"/>
              <a:t>Si possono solo incontrare.</a:t>
            </a:r>
          </a:p>
          <a:p>
            <a:endParaRPr lang="it-IT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 2013-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4312</TotalTime>
  <Words>182</Words>
  <Application>Microsoft Macintosh PowerPoint</Application>
  <PresentationFormat>Presentazione su schermo (4:3)</PresentationFormat>
  <Paragraphs>26</Paragraphs>
  <Slides>9</Slides>
  <Notes>1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Tema di Office 2013-2022</vt:lpstr>
      <vt:lpstr>La nascita del desiderio nello sviluppo emotivo del bambino</vt:lpstr>
      <vt:lpstr>Presentazione standard di PowerPoint</vt:lpstr>
      <vt:lpstr>Attraverso la cura amorosa far emergere dai bisogni i desideri, sapendo che il desiderio abita lo spazio della mancanza</vt:lpstr>
      <vt:lpstr> Agire per l’altro ma lasciare anche che l’altro agisca da sé Socrate</vt:lpstr>
      <vt:lpstr>Lo spazio «vuoto»  custodito dallo sguardo</vt:lpstr>
      <vt:lpstr>Il nostro compito è, attraverso la cura amorosa, fare emergere dai bisogni i desideri,  prendendoci cura degli aspetti simbolici delle cose materiali</vt:lpstr>
      <vt:lpstr>Presentazione standard di PowerPoint</vt:lpstr>
      <vt:lpstr>Presentazione standard di PowerPoint</vt:lpstr>
      <vt:lpstr>Presentazione standard di PowerPoint</vt:lpstr>
    </vt:vector>
  </TitlesOfParts>
  <Company>A.S.L. Città di Milano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gioco si fa esperienza</dc:title>
  <dc:creator>Alliora Fabrizia</dc:creator>
  <cp:lastModifiedBy>fabrizialliora@gmail.com</cp:lastModifiedBy>
  <cp:revision>134</cp:revision>
  <dcterms:created xsi:type="dcterms:W3CDTF">2011-01-18T07:54:35Z</dcterms:created>
  <dcterms:modified xsi:type="dcterms:W3CDTF">2023-01-12T16:08:55Z</dcterms:modified>
</cp:coreProperties>
</file>