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95" r:id="rId3"/>
    <p:sldId id="296" r:id="rId4"/>
    <p:sldId id="301" r:id="rId5"/>
    <p:sldId id="297" r:id="rId6"/>
    <p:sldId id="298" r:id="rId7"/>
    <p:sldId id="299" r:id="rId8"/>
    <p:sldId id="300" r:id="rId9"/>
    <p:sldId id="262" r:id="rId10"/>
    <p:sldId id="263" r:id="rId11"/>
    <p:sldId id="264" r:id="rId12"/>
    <p:sldId id="266" r:id="rId13"/>
    <p:sldId id="307" r:id="rId14"/>
    <p:sldId id="304" r:id="rId15"/>
    <p:sldId id="309" r:id="rId16"/>
    <p:sldId id="308" r:id="rId17"/>
    <p:sldId id="273" r:id="rId18"/>
    <p:sldId id="274" r:id="rId19"/>
    <p:sldId id="275" r:id="rId20"/>
    <p:sldId id="276" r:id="rId21"/>
    <p:sldId id="285" r:id="rId22"/>
    <p:sldId id="302" r:id="rId23"/>
    <p:sldId id="306" r:id="rId24"/>
    <p:sldId id="305" r:id="rId25"/>
    <p:sldId id="310" r:id="rId26"/>
    <p:sldId id="280" r:id="rId27"/>
    <p:sldId id="281" r:id="rId28"/>
    <p:sldId id="284" r:id="rId29"/>
    <p:sldId id="313" r:id="rId30"/>
    <p:sldId id="311" r:id="rId31"/>
    <p:sldId id="312" r:id="rId32"/>
    <p:sldId id="314" r:id="rId33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176" autoAdjust="0"/>
    <p:restoredTop sz="94660"/>
  </p:normalViewPr>
  <p:slideViewPr>
    <p:cSldViewPr snapToGrid="0">
      <p:cViewPr varScale="1">
        <p:scale>
          <a:sx n="80" d="100"/>
          <a:sy n="80" d="100"/>
        </p:scale>
        <p:origin x="330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DF9A9D-FA2C-4AAF-951D-8DD64494D089}" type="datetimeFigureOut">
              <a:rPr lang="it-IT" smtClean="0"/>
              <a:t>22/02/2018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7DE7BA-DCB7-4BB0-9D52-A69D8489F69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770012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DF9A9D-FA2C-4AAF-951D-8DD64494D089}" type="datetimeFigureOut">
              <a:rPr lang="it-IT" smtClean="0"/>
              <a:t>22/02/2018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7DE7BA-DCB7-4BB0-9D52-A69D8489F69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032843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DF9A9D-FA2C-4AAF-951D-8DD64494D089}" type="datetimeFigureOut">
              <a:rPr lang="it-IT" smtClean="0"/>
              <a:t>22/02/2018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7DE7BA-DCB7-4BB0-9D52-A69D8489F69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171276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DF9A9D-FA2C-4AAF-951D-8DD64494D089}" type="datetimeFigureOut">
              <a:rPr lang="it-IT" smtClean="0"/>
              <a:t>22/02/2018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7DE7BA-DCB7-4BB0-9D52-A69D8489F69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659487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DF9A9D-FA2C-4AAF-951D-8DD64494D089}" type="datetimeFigureOut">
              <a:rPr lang="it-IT" smtClean="0"/>
              <a:t>22/02/2018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7DE7BA-DCB7-4BB0-9D52-A69D8489F69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58602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DF9A9D-FA2C-4AAF-951D-8DD64494D089}" type="datetimeFigureOut">
              <a:rPr lang="it-IT" smtClean="0"/>
              <a:t>22/02/2018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7DE7BA-DCB7-4BB0-9D52-A69D8489F69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417581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DF9A9D-FA2C-4AAF-951D-8DD64494D089}" type="datetimeFigureOut">
              <a:rPr lang="it-IT" smtClean="0"/>
              <a:t>22/02/2018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7DE7BA-DCB7-4BB0-9D52-A69D8489F69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012713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DF9A9D-FA2C-4AAF-951D-8DD64494D089}" type="datetimeFigureOut">
              <a:rPr lang="it-IT" smtClean="0"/>
              <a:t>22/02/2018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7DE7BA-DCB7-4BB0-9D52-A69D8489F69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387303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DF9A9D-FA2C-4AAF-951D-8DD64494D089}" type="datetimeFigureOut">
              <a:rPr lang="it-IT" smtClean="0"/>
              <a:t>22/02/2018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7DE7BA-DCB7-4BB0-9D52-A69D8489F69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652749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DF9A9D-FA2C-4AAF-951D-8DD64494D089}" type="datetimeFigureOut">
              <a:rPr lang="it-IT" smtClean="0"/>
              <a:t>22/02/2018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7DE7BA-DCB7-4BB0-9D52-A69D8489F69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911407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DF9A9D-FA2C-4AAF-951D-8DD64494D089}" type="datetimeFigureOut">
              <a:rPr lang="it-IT" smtClean="0"/>
              <a:t>22/02/2018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7DE7BA-DCB7-4BB0-9D52-A69D8489F69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855807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DF9A9D-FA2C-4AAF-951D-8DD64494D089}" type="datetimeFigureOut">
              <a:rPr lang="it-IT" smtClean="0"/>
              <a:t>22/02/2018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7DE7BA-DCB7-4BB0-9D52-A69D8489F69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504339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t-IT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GLI  ANGELI</a:t>
            </a:r>
            <a:endParaRPr lang="it-IT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it-IT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NELLA SACRA SCRITTURA E </a:t>
            </a:r>
            <a:r>
              <a:rPr lang="it-IT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NELL’ARTE</a:t>
            </a:r>
          </a:p>
          <a:p>
            <a:r>
              <a:rPr lang="it-IT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Maria Vicari</a:t>
            </a:r>
            <a:endParaRPr lang="it-IT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  <a:p>
            <a:endParaRPr lang="it-IT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  <a:p>
            <a:r>
              <a:rPr lang="it-IT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Pavia 24 Febbraio 2018</a:t>
            </a:r>
            <a:endParaRPr lang="it-IT" sz="1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0222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egnaposto contenuto 3"/>
          <p:cNvPicPr>
            <a:picLocks noGrp="1" noChangeAspect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1925" y="190499"/>
            <a:ext cx="4300538" cy="651011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300798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egnaposto contenuto 3"/>
          <p:cNvPicPr>
            <a:picLocks noGrp="1" noChangeAspect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1463" y="745957"/>
            <a:ext cx="7826624" cy="5390147"/>
          </a:xfrm>
          <a:prstGeom prst="rect">
            <a:avLst/>
          </a:prstGeom>
          <a:ln w="38100" cap="sq">
            <a:noFill/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3638991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Segnaposto contenuto 5"/>
          <p:cNvPicPr>
            <a:picLocks noGrp="1" noChangeAspect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6913" y="500062"/>
            <a:ext cx="8140342" cy="5643564"/>
          </a:xfrm>
          <a:prstGeom prst="rect">
            <a:avLst/>
          </a:prstGeom>
          <a:ln w="38100" cap="sq">
            <a:noFill/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8053980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egnaposto contenuto 3"/>
          <p:cNvPicPr>
            <a:picLocks noGrp="1" noChangeAspect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1713" y="615331"/>
            <a:ext cx="7929563" cy="5575920"/>
          </a:xfrm>
          <a:solidFill>
            <a:schemeClr val="bg1">
              <a:lumMod val="85000"/>
            </a:schemeClr>
          </a:solidFill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760474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egnaposto contenuto 3"/>
          <p:cNvPicPr>
            <a:picLocks noGrp="1" noChangeAspect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3224" y="477748"/>
            <a:ext cx="6215063" cy="5942104"/>
          </a:xfrm>
        </p:spPr>
      </p:pic>
    </p:spTree>
    <p:extLst>
      <p:ext uri="{BB962C8B-B14F-4D97-AF65-F5344CB8AC3E}">
        <p14:creationId xmlns:p14="http://schemas.microsoft.com/office/powerpoint/2010/main" val="40783944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egnaposto contenuto 3"/>
          <p:cNvPicPr>
            <a:picLocks noGrp="1" noChangeAspect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3968" y="775444"/>
            <a:ext cx="7670132" cy="5384308"/>
          </a:xfrm>
        </p:spPr>
      </p:pic>
    </p:spTree>
    <p:extLst>
      <p:ext uri="{BB962C8B-B14F-4D97-AF65-F5344CB8AC3E}">
        <p14:creationId xmlns:p14="http://schemas.microsoft.com/office/powerpoint/2010/main" val="41566878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6334" y="340699"/>
            <a:ext cx="4642434" cy="6047068"/>
          </a:xfrm>
          <a:prstGeom prst="rect">
            <a:avLst/>
          </a:prstGeom>
          <a:ln w="38100" cap="sq">
            <a:noFill/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6187361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egnaposto contenuto 3"/>
          <p:cNvPicPr>
            <a:picLocks noGrp="1" noChangeAspect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0188" y="468869"/>
            <a:ext cx="9577387" cy="5912882"/>
          </a:xfrm>
          <a:prstGeom prst="rect">
            <a:avLst/>
          </a:prstGeom>
          <a:ln w="38100" cap="sq">
            <a:noFill/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9974695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egnaposto contenuto 3"/>
          <p:cNvPicPr>
            <a:picLocks noGrp="1" noChangeAspect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2126" y="442914"/>
            <a:ext cx="8742768" cy="6000750"/>
          </a:xfrm>
        </p:spPr>
      </p:pic>
    </p:spTree>
    <p:extLst>
      <p:ext uri="{BB962C8B-B14F-4D97-AF65-F5344CB8AC3E}">
        <p14:creationId xmlns:p14="http://schemas.microsoft.com/office/powerpoint/2010/main" val="16048602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egnaposto contenuto 3"/>
          <p:cNvPicPr>
            <a:picLocks noGrp="1" noChangeAspect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0464" y="290512"/>
            <a:ext cx="5014912" cy="6307935"/>
          </a:xfrm>
        </p:spPr>
      </p:pic>
    </p:spTree>
    <p:extLst>
      <p:ext uri="{BB962C8B-B14F-4D97-AF65-F5344CB8AC3E}">
        <p14:creationId xmlns:p14="http://schemas.microsoft.com/office/powerpoint/2010/main" val="25904074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egnaposto contenuto 3"/>
          <p:cNvPicPr>
            <a:picLocks noGrp="1" noChangeAspect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2673" y="542925"/>
            <a:ext cx="7639051" cy="5729288"/>
          </a:xfrm>
        </p:spPr>
      </p:pic>
    </p:spTree>
    <p:extLst>
      <p:ext uri="{BB962C8B-B14F-4D97-AF65-F5344CB8AC3E}">
        <p14:creationId xmlns:p14="http://schemas.microsoft.com/office/powerpoint/2010/main" val="78272350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egnaposto contenuto 3"/>
          <p:cNvPicPr>
            <a:picLocks noGrp="1" noChangeAspect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0462" y="396873"/>
            <a:ext cx="4872037" cy="5929953"/>
          </a:xfrm>
        </p:spPr>
      </p:pic>
    </p:spTree>
    <p:extLst>
      <p:ext uri="{BB962C8B-B14F-4D97-AF65-F5344CB8AC3E}">
        <p14:creationId xmlns:p14="http://schemas.microsoft.com/office/powerpoint/2010/main" val="100066661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egnaposto contenuto 3"/>
          <p:cNvPicPr>
            <a:picLocks noGrp="1" noChangeAspect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8774" y="477837"/>
            <a:ext cx="8991600" cy="5919788"/>
          </a:xfrm>
        </p:spPr>
      </p:pic>
    </p:spTree>
    <p:extLst>
      <p:ext uri="{BB962C8B-B14F-4D97-AF65-F5344CB8AC3E}">
        <p14:creationId xmlns:p14="http://schemas.microsoft.com/office/powerpoint/2010/main" val="265644922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egnaposto contenuto 3"/>
          <p:cNvPicPr>
            <a:picLocks noGrp="1" noChangeAspect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0275" y="457129"/>
            <a:ext cx="7872413" cy="5943672"/>
          </a:xfrm>
        </p:spPr>
      </p:pic>
    </p:spTree>
    <p:extLst>
      <p:ext uri="{BB962C8B-B14F-4D97-AF65-F5344CB8AC3E}">
        <p14:creationId xmlns:p14="http://schemas.microsoft.com/office/powerpoint/2010/main" val="321208295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egnaposto contenuto 3"/>
          <p:cNvPicPr>
            <a:picLocks noGrp="1" noChangeAspect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0350" y="703539"/>
            <a:ext cx="6615113" cy="5417862"/>
          </a:xfrm>
        </p:spPr>
      </p:pic>
    </p:spTree>
    <p:extLst>
      <p:ext uri="{BB962C8B-B14F-4D97-AF65-F5344CB8AC3E}">
        <p14:creationId xmlns:p14="http://schemas.microsoft.com/office/powerpoint/2010/main" val="94504488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egnaposto contenuto 3"/>
          <p:cNvPicPr>
            <a:picLocks noGrp="1" noChangeAspect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1862" y="285751"/>
            <a:ext cx="5314950" cy="6195004"/>
          </a:xfrm>
        </p:spPr>
      </p:pic>
    </p:spTree>
    <p:extLst>
      <p:ext uri="{BB962C8B-B14F-4D97-AF65-F5344CB8AC3E}">
        <p14:creationId xmlns:p14="http://schemas.microsoft.com/office/powerpoint/2010/main" val="139741014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1949" y="337376"/>
            <a:ext cx="3929063" cy="6109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546392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egnaposto contenuto 3"/>
          <p:cNvPicPr>
            <a:picLocks noGrp="1" noChangeAspect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813" y="524868"/>
            <a:ext cx="4057650" cy="5564211"/>
          </a:xfrm>
        </p:spPr>
      </p:pic>
      <p:pic>
        <p:nvPicPr>
          <p:cNvPr id="5" name="Immagin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0650" y="524868"/>
            <a:ext cx="6329363" cy="5534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129172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egnaposto contenuto 3"/>
          <p:cNvPicPr>
            <a:picLocks noGrp="1" noChangeAspect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1913" y="157163"/>
            <a:ext cx="4454525" cy="6491288"/>
          </a:xfr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287050060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egnaposto contenuto 3"/>
          <p:cNvPicPr>
            <a:picLocks noGrp="1" noChangeAspect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9038" y="357187"/>
            <a:ext cx="5043488" cy="6123631"/>
          </a:xfrm>
        </p:spPr>
      </p:pic>
    </p:spTree>
    <p:extLst>
      <p:ext uri="{BB962C8B-B14F-4D97-AF65-F5344CB8AC3E}">
        <p14:creationId xmlns:p14="http://schemas.microsoft.com/office/powerpoint/2010/main" val="15670906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egnaposto contenuto 3"/>
          <p:cNvPicPr>
            <a:picLocks noGrp="1" noChangeAspect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8162" y="0"/>
            <a:ext cx="2953226" cy="6686550"/>
          </a:xfrm>
        </p:spPr>
      </p:pic>
    </p:spTree>
    <p:extLst>
      <p:ext uri="{BB962C8B-B14F-4D97-AF65-F5344CB8AC3E}">
        <p14:creationId xmlns:p14="http://schemas.microsoft.com/office/powerpoint/2010/main" val="156135303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egnaposto contenuto 3"/>
          <p:cNvPicPr>
            <a:picLocks noGrp="1" noChangeAspect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8963" y="535499"/>
            <a:ext cx="5757863" cy="5755764"/>
          </a:xfrm>
        </p:spPr>
      </p:pic>
    </p:spTree>
    <p:extLst>
      <p:ext uri="{BB962C8B-B14F-4D97-AF65-F5344CB8AC3E}">
        <p14:creationId xmlns:p14="http://schemas.microsoft.com/office/powerpoint/2010/main" val="92950340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egnaposto contenuto 3"/>
          <p:cNvPicPr>
            <a:picLocks noGrp="1" noChangeAspect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0363" y="982577"/>
            <a:ext cx="6429375" cy="4822912"/>
          </a:xfrm>
        </p:spPr>
      </p:pic>
    </p:spTree>
    <p:extLst>
      <p:ext uri="{BB962C8B-B14F-4D97-AF65-F5344CB8AC3E}">
        <p14:creationId xmlns:p14="http://schemas.microsoft.com/office/powerpoint/2010/main" val="348083614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Segnaposto contenuto 5"/>
          <p:cNvPicPr>
            <a:picLocks noGrp="1" noChangeAspect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1663" y="840137"/>
            <a:ext cx="8586788" cy="5179663"/>
          </a:xfrm>
        </p:spPr>
      </p:pic>
    </p:spTree>
    <p:extLst>
      <p:ext uri="{BB962C8B-B14F-4D97-AF65-F5344CB8AC3E}">
        <p14:creationId xmlns:p14="http://schemas.microsoft.com/office/powerpoint/2010/main" val="341031314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egnaposto contenuto 3"/>
          <p:cNvPicPr>
            <a:picLocks noGrp="1" noChangeAspect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0611" y="371475"/>
            <a:ext cx="4720914" cy="6200775"/>
          </a:xfrm>
        </p:spPr>
      </p:pic>
    </p:spTree>
    <p:extLst>
      <p:ext uri="{BB962C8B-B14F-4D97-AF65-F5344CB8AC3E}">
        <p14:creationId xmlns:p14="http://schemas.microsoft.com/office/powerpoint/2010/main" val="252096509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egnaposto contenuto 3"/>
          <p:cNvPicPr>
            <a:picLocks noGrp="1" noChangeAspect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5463" y="252413"/>
            <a:ext cx="4784624" cy="6376987"/>
          </a:xfrm>
        </p:spPr>
      </p:pic>
    </p:spTree>
    <p:extLst>
      <p:ext uri="{BB962C8B-B14F-4D97-AF65-F5344CB8AC3E}">
        <p14:creationId xmlns:p14="http://schemas.microsoft.com/office/powerpoint/2010/main" val="364058925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egnaposto contenuto 3"/>
          <p:cNvPicPr>
            <a:picLocks noGrp="1" noChangeAspect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5688" y="333376"/>
            <a:ext cx="4733925" cy="6287039"/>
          </a:xfrm>
        </p:spPr>
      </p:pic>
    </p:spTree>
    <p:extLst>
      <p:ext uri="{BB962C8B-B14F-4D97-AF65-F5344CB8AC3E}">
        <p14:creationId xmlns:p14="http://schemas.microsoft.com/office/powerpoint/2010/main" val="234356557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egnaposto contenuto 3"/>
          <p:cNvPicPr>
            <a:picLocks noGrp="1" noChangeAspect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0512" y="333375"/>
            <a:ext cx="4332288" cy="6100763"/>
          </a:xfrm>
        </p:spPr>
      </p:pic>
    </p:spTree>
    <p:extLst>
      <p:ext uri="{BB962C8B-B14F-4D97-AF65-F5344CB8AC3E}">
        <p14:creationId xmlns:p14="http://schemas.microsoft.com/office/powerpoint/2010/main" val="157213817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egnaposto contenuto 3"/>
          <p:cNvPicPr>
            <a:picLocks noGrp="1" noChangeAspect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4600" y="893179"/>
            <a:ext cx="7486650" cy="5112334"/>
          </a:xfrm>
        </p:spPr>
      </p:pic>
    </p:spTree>
    <p:extLst>
      <p:ext uri="{BB962C8B-B14F-4D97-AF65-F5344CB8AC3E}">
        <p14:creationId xmlns:p14="http://schemas.microsoft.com/office/powerpoint/2010/main" val="24348523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egnaposto contenuto 3"/>
          <p:cNvPicPr>
            <a:picLocks noGrp="1" noChangeAspect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1825" y="574675"/>
            <a:ext cx="5684838" cy="5684838"/>
          </a:xfrm>
        </p:spPr>
      </p:pic>
    </p:spTree>
    <p:extLst>
      <p:ext uri="{BB962C8B-B14F-4D97-AF65-F5344CB8AC3E}">
        <p14:creationId xmlns:p14="http://schemas.microsoft.com/office/powerpoint/2010/main" val="118329701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contenuto 5"/>
          <p:cNvSpPr>
            <a:spLocks noGrp="1"/>
          </p:cNvSpPr>
          <p:nvPr>
            <p:ph sz="half" idx="2"/>
          </p:nvPr>
        </p:nvSpPr>
        <p:spPr>
          <a:xfrm>
            <a:off x="6172200" y="1203158"/>
            <a:ext cx="5181600" cy="4973805"/>
          </a:xfrm>
        </p:spPr>
        <p:txBody>
          <a:bodyPr>
            <a:normAutofit fontScale="47500" lnSpcReduction="20000"/>
          </a:bodyPr>
          <a:lstStyle/>
          <a:p>
            <a:r>
              <a:rPr lang="it-IT" dirty="0"/>
              <a:t>Tiziano </a:t>
            </a:r>
            <a:r>
              <a:rPr lang="it-IT" dirty="0" err="1"/>
              <a:t>Vecellio</a:t>
            </a:r>
            <a:r>
              <a:rPr lang="it-IT" dirty="0"/>
              <a:t>   Tobiolo e l’angelo 1514</a:t>
            </a:r>
          </a:p>
          <a:p>
            <a:r>
              <a:rPr lang="it-IT" dirty="0"/>
              <a:t>Pietro da Cortona l’angelo custode 1656</a:t>
            </a:r>
          </a:p>
          <a:p>
            <a:r>
              <a:rPr lang="it-IT" dirty="0"/>
              <a:t>G </a:t>
            </a:r>
            <a:r>
              <a:rPr lang="it-IT" dirty="0" err="1"/>
              <a:t>Giandelli</a:t>
            </a:r>
            <a:r>
              <a:rPr lang="it-IT" dirty="0"/>
              <a:t> Tobia e l’angelo (illustrazioni del testo di </a:t>
            </a:r>
            <a:r>
              <a:rPr lang="it-IT" dirty="0" err="1"/>
              <a:t>S.Tamaro</a:t>
            </a:r>
            <a:r>
              <a:rPr lang="it-IT" dirty="0"/>
              <a:t>)</a:t>
            </a:r>
          </a:p>
          <a:p>
            <a:r>
              <a:rPr lang="it-IT" dirty="0"/>
              <a:t>Piero della Francesca  S. Michele  Arcangelo 1454  Londra</a:t>
            </a:r>
          </a:p>
          <a:p>
            <a:r>
              <a:rPr lang="it-IT" dirty="0"/>
              <a:t>San Michele Pavia    San Michele Arcangelo e il drago XII sec.</a:t>
            </a:r>
          </a:p>
          <a:p>
            <a:r>
              <a:rPr lang="it-IT" dirty="0"/>
              <a:t>San Pietro in Ciel d’oro Pavia VII-XII sec. Angelo con globo e palma</a:t>
            </a:r>
          </a:p>
          <a:p>
            <a:endParaRPr lang="it-IT" dirty="0"/>
          </a:p>
          <a:p>
            <a:r>
              <a:rPr lang="it-IT" dirty="0"/>
              <a:t>Beato  Angelico  Annunciazione Firenze S. Marco 1440</a:t>
            </a:r>
          </a:p>
          <a:p>
            <a:r>
              <a:rPr lang="it-IT" dirty="0"/>
              <a:t>Fondazione Aletti</a:t>
            </a:r>
          </a:p>
          <a:p>
            <a:r>
              <a:rPr lang="it-IT" dirty="0"/>
              <a:t>-Annunciazione</a:t>
            </a:r>
          </a:p>
          <a:p>
            <a:r>
              <a:rPr lang="it-IT" dirty="0"/>
              <a:t>-Angelo della luce</a:t>
            </a:r>
          </a:p>
          <a:p>
            <a:r>
              <a:rPr lang="it-IT" dirty="0" err="1"/>
              <a:t>Arcabas</a:t>
            </a:r>
            <a:r>
              <a:rPr lang="it-IT" dirty="0"/>
              <a:t> Annunciazione</a:t>
            </a:r>
          </a:p>
          <a:p>
            <a:endParaRPr lang="it-IT" dirty="0"/>
          </a:p>
          <a:p>
            <a:endParaRPr lang="it-IT" dirty="0"/>
          </a:p>
          <a:p>
            <a:r>
              <a:rPr lang="it-IT" dirty="0"/>
              <a:t>L’Angelo bianco. Affresco nel Monastero di </a:t>
            </a:r>
            <a:r>
              <a:rPr lang="it-IT" dirty="0" err="1"/>
              <a:t>Mileševa</a:t>
            </a:r>
            <a:r>
              <a:rPr lang="it-IT" dirty="0"/>
              <a:t> (Serbia) </a:t>
            </a:r>
          </a:p>
          <a:p>
            <a:r>
              <a:rPr lang="it-IT" dirty="0"/>
              <a:t>Beato Angelico  Firenze S. Marco  Resurrezione 1440</a:t>
            </a:r>
          </a:p>
          <a:p>
            <a:r>
              <a:rPr lang="it-IT" dirty="0" err="1"/>
              <a:t>Arcabas</a:t>
            </a:r>
            <a:r>
              <a:rPr lang="it-IT" dirty="0"/>
              <a:t>  Resurrezione</a:t>
            </a:r>
          </a:p>
          <a:p>
            <a:endParaRPr lang="it-IT" dirty="0"/>
          </a:p>
          <a:p>
            <a:endParaRPr lang="it-IT" dirty="0"/>
          </a:p>
          <a:p>
            <a:endParaRPr lang="it-IT" dirty="0"/>
          </a:p>
        </p:txBody>
      </p:sp>
      <p:sp>
        <p:nvSpPr>
          <p:cNvPr id="9" name="Segnaposto contenuto 8"/>
          <p:cNvSpPr>
            <a:spLocks noGrp="1"/>
          </p:cNvSpPr>
          <p:nvPr>
            <p:ph sz="half" idx="1"/>
          </p:nvPr>
        </p:nvSpPr>
        <p:spPr>
          <a:xfrm>
            <a:off x="838200" y="457200"/>
            <a:ext cx="5181600" cy="5719763"/>
          </a:xfrm>
        </p:spPr>
        <p:txBody>
          <a:bodyPr>
            <a:normAutofit fontScale="47500" lnSpcReduction="20000"/>
          </a:bodyPr>
          <a:lstStyle/>
          <a:p>
            <a:pPr marL="0" indent="0">
              <a:buNone/>
            </a:pPr>
            <a:r>
              <a:rPr lang="it-IT" b="1" dirty="0"/>
              <a:t>GLI ANGELI NELLA SACRA SCRITTURA E NELL’ARTE</a:t>
            </a:r>
          </a:p>
          <a:p>
            <a:pPr marL="0" indent="0">
              <a:buNone/>
            </a:pPr>
            <a:r>
              <a:rPr lang="it-IT" b="1" dirty="0"/>
              <a:t>ELENCO DELLE OPERE</a:t>
            </a:r>
          </a:p>
          <a:p>
            <a:endParaRPr lang="it-IT" dirty="0"/>
          </a:p>
          <a:p>
            <a:r>
              <a:rPr lang="it-IT" dirty="0"/>
              <a:t>Marc Chagall   Museo del messaggio biblico  Nizza  opere dal 1930 al 1956</a:t>
            </a:r>
          </a:p>
          <a:p>
            <a:r>
              <a:rPr lang="it-IT" dirty="0"/>
              <a:t>-La creazione dell’uomo </a:t>
            </a:r>
            <a:r>
              <a:rPr lang="it-IT" dirty="0" err="1"/>
              <a:t>Gn</a:t>
            </a:r>
            <a:r>
              <a:rPr lang="it-IT" dirty="0"/>
              <a:t> 1,20</a:t>
            </a:r>
          </a:p>
          <a:p>
            <a:r>
              <a:rPr lang="it-IT" dirty="0"/>
              <a:t>-Il paradiso </a:t>
            </a:r>
            <a:r>
              <a:rPr lang="it-IT" dirty="0" err="1"/>
              <a:t>Gn</a:t>
            </a:r>
            <a:r>
              <a:rPr lang="it-IT" dirty="0"/>
              <a:t> 2,4</a:t>
            </a:r>
          </a:p>
          <a:p>
            <a:r>
              <a:rPr lang="it-IT" dirty="0"/>
              <a:t>-Adamo ed Eva cacciati dal paradiso </a:t>
            </a:r>
            <a:r>
              <a:rPr lang="it-IT" dirty="0" err="1"/>
              <a:t>Gn</a:t>
            </a:r>
            <a:r>
              <a:rPr lang="it-IT" dirty="0"/>
              <a:t> 3, 23</a:t>
            </a:r>
          </a:p>
          <a:p>
            <a:r>
              <a:rPr lang="it-IT" dirty="0"/>
              <a:t>-Noè e l’arcobaleno </a:t>
            </a:r>
            <a:r>
              <a:rPr lang="it-IT" dirty="0" err="1"/>
              <a:t>Gn</a:t>
            </a:r>
            <a:r>
              <a:rPr lang="it-IT" dirty="0"/>
              <a:t> 9,12-17</a:t>
            </a:r>
          </a:p>
          <a:p>
            <a:r>
              <a:rPr lang="it-IT" dirty="0"/>
              <a:t>-Il sacrificio d’Isacco  </a:t>
            </a:r>
            <a:r>
              <a:rPr lang="it-IT" dirty="0" err="1"/>
              <a:t>Gn</a:t>
            </a:r>
            <a:r>
              <a:rPr lang="it-IT" dirty="0"/>
              <a:t> 22</a:t>
            </a:r>
          </a:p>
          <a:p>
            <a:r>
              <a:rPr lang="it-IT" dirty="0"/>
              <a:t>-Il sogno di Giacobbe Gn28, 10-22</a:t>
            </a:r>
          </a:p>
          <a:p>
            <a:r>
              <a:rPr lang="it-IT" dirty="0"/>
              <a:t>-La lotta di Giacobbe con l’angelo  </a:t>
            </a:r>
            <a:r>
              <a:rPr lang="it-IT" dirty="0" err="1"/>
              <a:t>Gn</a:t>
            </a:r>
            <a:r>
              <a:rPr lang="it-IT" dirty="0"/>
              <a:t> 32,23-33</a:t>
            </a:r>
          </a:p>
          <a:p>
            <a:r>
              <a:rPr lang="it-IT" dirty="0"/>
              <a:t>-Abramo e i tre angeli Gn18,1-15 ( e disegni  di preparazione</a:t>
            </a:r>
            <a:r>
              <a:rPr lang="it-IT" dirty="0" smtClean="0"/>
              <a:t>)</a:t>
            </a:r>
          </a:p>
          <a:p>
            <a:endParaRPr lang="it-IT" dirty="0"/>
          </a:p>
          <a:p>
            <a:endParaRPr lang="it-IT" dirty="0"/>
          </a:p>
          <a:p>
            <a:r>
              <a:rPr lang="it-IT" dirty="0"/>
              <a:t>Andrej </a:t>
            </a:r>
            <a:r>
              <a:rPr lang="it-IT" dirty="0" err="1"/>
              <a:t>Rublev</a:t>
            </a:r>
            <a:r>
              <a:rPr lang="it-IT" dirty="0"/>
              <a:t>   Icona  della  SS Trinità  1422 Mosca</a:t>
            </a:r>
          </a:p>
          <a:p>
            <a:r>
              <a:rPr lang="it-IT" dirty="0" err="1"/>
              <a:t>Arcabas</a:t>
            </a:r>
            <a:r>
              <a:rPr lang="it-IT" dirty="0"/>
              <a:t>   Trinità   trio  d’angeli  musicanti</a:t>
            </a:r>
          </a:p>
          <a:p>
            <a:r>
              <a:rPr lang="it-IT" dirty="0"/>
              <a:t>Angeli musicanti Certosa di Pavia</a:t>
            </a:r>
          </a:p>
          <a:p>
            <a:r>
              <a:rPr lang="it-IT" dirty="0"/>
              <a:t>Gaudenzio   Ferrari  Coro degli angeli   Saronno 1534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97013083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139</TotalTime>
  <Words>222</Words>
  <Application>Microsoft Office PowerPoint</Application>
  <PresentationFormat>Widescreen</PresentationFormat>
  <Paragraphs>41</Paragraphs>
  <Slides>32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32</vt:i4>
      </vt:variant>
    </vt:vector>
  </HeadingPairs>
  <TitlesOfParts>
    <vt:vector size="37" baseType="lpstr">
      <vt:lpstr>Arial</vt:lpstr>
      <vt:lpstr>Calibri</vt:lpstr>
      <vt:lpstr>Calibri Light</vt:lpstr>
      <vt:lpstr>Comic Sans MS</vt:lpstr>
      <vt:lpstr>Tema di Office</vt:lpstr>
      <vt:lpstr>GLI  ANGELI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>Administrator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Administrator</dc:creator>
  <cp:lastModifiedBy>Administrator</cp:lastModifiedBy>
  <cp:revision>19</cp:revision>
  <dcterms:created xsi:type="dcterms:W3CDTF">2017-09-22T08:45:34Z</dcterms:created>
  <dcterms:modified xsi:type="dcterms:W3CDTF">2018-02-22T13:26:21Z</dcterms:modified>
</cp:coreProperties>
</file>