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71" r:id="rId5"/>
    <p:sldId id="272" r:id="rId6"/>
    <p:sldId id="273"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74" r:id="rId20"/>
    <p:sldId id="275" r:id="rId21"/>
    <p:sldId id="276" r:id="rId2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78" d="100"/>
          <a:sy n="78" d="100"/>
        </p:scale>
        <p:origin x="28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7656144F-D54E-4259-9A8D-179F4B4D9C7B}" type="datetimeFigureOut">
              <a:rPr lang="it-IT" smtClean="0"/>
              <a:t>10/02/2026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3603676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656144F-D54E-4259-9A8D-179F4B4D9C7B}" type="datetimeFigureOut">
              <a:rPr lang="it-IT" smtClean="0"/>
              <a:t>10/02/2026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840952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fld id="{7656144F-D54E-4259-9A8D-179F4B4D9C7B}" type="datetimeFigureOut">
              <a:rPr lang="it-IT" smtClean="0"/>
              <a:t>10/02/2026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888878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7656144F-D54E-4259-9A8D-179F4B4D9C7B}" type="datetimeFigureOut">
              <a:rPr lang="it-IT" smtClean="0"/>
              <a:t>10/02/2026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3614022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7656144F-D54E-4259-9A8D-179F4B4D9C7B}" type="datetimeFigureOut">
              <a:rPr lang="it-IT" smtClean="0"/>
              <a:t>10/02/2026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114601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7656144F-D54E-4259-9A8D-179F4B4D9C7B}" type="datetimeFigureOut">
              <a:rPr lang="it-IT" smtClean="0"/>
              <a:t>10/02/2026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3933742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656144F-D54E-4259-9A8D-179F4B4D9C7B}" type="datetimeFigureOut">
              <a:rPr lang="it-IT" smtClean="0"/>
              <a:t>10/02/2026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979752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7656144F-D54E-4259-9A8D-179F4B4D9C7B}" type="datetimeFigureOut">
              <a:rPr lang="it-IT" smtClean="0"/>
              <a:t>10/02/2026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2154059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7656144F-D54E-4259-9A8D-179F4B4D9C7B}" type="datetimeFigureOut">
              <a:rPr lang="it-IT" smtClean="0"/>
              <a:t>10/02/2026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2564204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656144F-D54E-4259-9A8D-179F4B4D9C7B}" type="datetimeFigureOut">
              <a:rPr lang="it-IT" smtClean="0"/>
              <a:t>10/02/2026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1308641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656144F-D54E-4259-9A8D-179F4B4D9C7B}" type="datetimeFigureOut">
              <a:rPr lang="it-IT" smtClean="0"/>
              <a:t>10/02/2026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92EB9E-E08F-4C22-A046-B35D8C2E6BF4}" type="slidenum">
              <a:rPr lang="it-IT" smtClean="0"/>
              <a:t>‹N›</a:t>
            </a:fld>
            <a:endParaRPr lang="it-IT"/>
          </a:p>
        </p:txBody>
      </p:sp>
    </p:spTree>
    <p:extLst>
      <p:ext uri="{BB962C8B-B14F-4D97-AF65-F5344CB8AC3E}">
        <p14:creationId xmlns:p14="http://schemas.microsoft.com/office/powerpoint/2010/main" val="650280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56144F-D54E-4259-9A8D-179F4B4D9C7B}" type="datetimeFigureOut">
              <a:rPr lang="it-IT" smtClean="0"/>
              <a:t>10/02/2026</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92EB9E-E08F-4C22-A046-B35D8C2E6BF4}" type="slidenum">
              <a:rPr lang="it-IT" smtClean="0"/>
              <a:t>‹N›</a:t>
            </a:fld>
            <a:endParaRPr lang="it-IT"/>
          </a:p>
        </p:txBody>
      </p:sp>
    </p:spTree>
    <p:extLst>
      <p:ext uri="{BB962C8B-B14F-4D97-AF65-F5344CB8AC3E}">
        <p14:creationId xmlns:p14="http://schemas.microsoft.com/office/powerpoint/2010/main" val="4102631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www.youtube.com/watch?v=12aQW-iybv0" TargetMode="Externa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pPr algn="ctr"/>
            <a:r>
              <a:rPr lang="it-IT" dirty="0" smtClean="0">
                <a:effectLst>
                  <a:outerShdw blurRad="38100" dist="38100" dir="2700000" algn="tl">
                    <a:srgbClr val="000000">
                      <a:alpha val="43137"/>
                    </a:srgbClr>
                  </a:outerShdw>
                </a:effectLst>
                <a:latin typeface="Britannic Bold" panose="020B0903060703020204" pitchFamily="34" charset="0"/>
                <a:cs typeface="Arial" panose="020B0604020202020204" pitchFamily="34" charset="0"/>
              </a:rPr>
              <a:t>"Raccontare i Santi </a:t>
            </a:r>
            <a:br>
              <a:rPr lang="it-IT" dirty="0" smtClean="0">
                <a:effectLst>
                  <a:outerShdw blurRad="38100" dist="38100" dir="2700000" algn="tl">
                    <a:srgbClr val="000000">
                      <a:alpha val="43137"/>
                    </a:srgbClr>
                  </a:outerShdw>
                </a:effectLst>
                <a:latin typeface="Britannic Bold" panose="020B0903060703020204" pitchFamily="34" charset="0"/>
                <a:cs typeface="Arial" panose="020B0604020202020204" pitchFamily="34" charset="0"/>
              </a:rPr>
            </a:br>
            <a:r>
              <a:rPr lang="it-IT" dirty="0" smtClean="0">
                <a:effectLst>
                  <a:outerShdw blurRad="38100" dist="38100" dir="2700000" algn="tl">
                    <a:srgbClr val="000000">
                      <a:alpha val="43137"/>
                    </a:srgbClr>
                  </a:outerShdw>
                </a:effectLst>
                <a:latin typeface="Britannic Bold" panose="020B0903060703020204" pitchFamily="34" charset="0"/>
                <a:cs typeface="Arial" panose="020B0604020202020204" pitchFamily="34" charset="0"/>
              </a:rPr>
              <a:t>con le mani e con il cuore"</a:t>
            </a:r>
            <a:endParaRPr lang="it-IT" dirty="0">
              <a:effectLst>
                <a:outerShdw blurRad="38100" dist="38100" dir="2700000" algn="tl">
                  <a:srgbClr val="000000">
                    <a:alpha val="43137"/>
                  </a:srgbClr>
                </a:outerShdw>
              </a:effectLst>
              <a:latin typeface="Britannic Bold" panose="020B0903060703020204" pitchFamily="34" charset="0"/>
              <a:cs typeface="Arial" panose="020B0604020202020204" pitchFamily="34" charset="0"/>
            </a:endParaRPr>
          </a:p>
        </p:txBody>
      </p:sp>
      <p:pic>
        <p:nvPicPr>
          <p:cNvPr id="6" name="Segnaposto contenut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9987" y="1950316"/>
            <a:ext cx="6527007" cy="4351338"/>
          </a:xfrm>
        </p:spPr>
      </p:pic>
    </p:spTree>
    <p:extLst>
      <p:ext uri="{BB962C8B-B14F-4D97-AF65-F5344CB8AC3E}">
        <p14:creationId xmlns:p14="http://schemas.microsoft.com/office/powerpoint/2010/main" val="4259692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500062"/>
            <a:ext cx="10515600" cy="1325563"/>
          </a:xfrm>
        </p:spPr>
        <p:txBody>
          <a:bodyPr/>
          <a:lstStyle/>
          <a:p>
            <a:r>
              <a:rPr lang="it-IT" dirty="0" smtClean="0">
                <a:latin typeface="Britannic Bold" panose="020B0903060703020204" pitchFamily="34" charset="0"/>
              </a:rPr>
              <a:t>Perché raccontare i santi ai bambini</a:t>
            </a:r>
            <a:endParaRPr lang="it-IT" dirty="0">
              <a:latin typeface="Britannic Bold" panose="020B0903060703020204" pitchFamily="34" charset="0"/>
            </a:endParaRPr>
          </a:p>
        </p:txBody>
      </p:sp>
      <p:sp>
        <p:nvSpPr>
          <p:cNvPr id="3" name="Segnaposto contenuto 2"/>
          <p:cNvSpPr>
            <a:spLocks noGrp="1"/>
          </p:cNvSpPr>
          <p:nvPr>
            <p:ph idx="1"/>
          </p:nvPr>
        </p:nvSpPr>
        <p:spPr/>
        <p:txBody>
          <a:bodyPr/>
          <a:lstStyle/>
          <a:p>
            <a:pPr>
              <a:lnSpc>
                <a:spcPct val="150000"/>
              </a:lnSpc>
            </a:pPr>
            <a:r>
              <a:rPr lang="it-IT" dirty="0" smtClean="0">
                <a:latin typeface="Arial" panose="020B0604020202020204" pitchFamily="34" charset="0"/>
                <a:cs typeface="Arial" panose="020B0604020202020204" pitchFamily="34" charset="0"/>
              </a:rPr>
              <a:t>I santi come amici speciali che parlano al cuore dei bambini.</a:t>
            </a:r>
          </a:p>
          <a:p>
            <a:pPr>
              <a:lnSpc>
                <a:spcPct val="150000"/>
              </a:lnSpc>
            </a:pPr>
            <a:r>
              <a:rPr lang="it-IT" dirty="0" smtClean="0">
                <a:latin typeface="Arial" panose="020B0604020202020204" pitchFamily="34" charset="0"/>
                <a:cs typeface="Arial" panose="020B0604020202020204" pitchFamily="34" charset="0"/>
              </a:rPr>
              <a:t>Testimonianze di gioia, semplicità e amore per il creato</a:t>
            </a:r>
          </a:p>
          <a:p>
            <a:pPr>
              <a:lnSpc>
                <a:spcPct val="150000"/>
              </a:lnSpc>
            </a:pPr>
            <a:r>
              <a:rPr lang="it-IT" dirty="0" smtClean="0">
                <a:latin typeface="Arial" panose="020B0604020202020204" pitchFamily="34" charset="0"/>
                <a:cs typeface="Arial" panose="020B0604020202020204" pitchFamily="34" charset="0"/>
              </a:rPr>
              <a:t>Linguaggio simbolico e narrativo adatto all’età dei bambini.</a:t>
            </a:r>
          </a:p>
          <a:p>
            <a:pPr>
              <a:lnSpc>
                <a:spcPct val="150000"/>
              </a:lnSpc>
            </a:pPr>
            <a:r>
              <a:rPr lang="it-IT" dirty="0" smtClean="0">
                <a:latin typeface="Arial" panose="020B0604020202020204" pitchFamily="34" charset="0"/>
                <a:cs typeface="Arial" panose="020B0604020202020204" pitchFamily="34" charset="0"/>
              </a:rPr>
              <a:t>Educare alla spiritualità attraverso esperienza e creatività.</a:t>
            </a:r>
            <a:endParaRPr lang="it-I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1158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Britannic Bold" panose="020B0903060703020204" pitchFamily="34" charset="0"/>
              </a:rPr>
              <a:t>San Francesco D’Assisi e i bambini:</a:t>
            </a:r>
            <a:endParaRPr lang="it-IT" dirty="0">
              <a:latin typeface="Britannic Bold" panose="020B0903060703020204" pitchFamily="34" charset="0"/>
            </a:endParaRPr>
          </a:p>
        </p:txBody>
      </p:sp>
      <p:sp>
        <p:nvSpPr>
          <p:cNvPr id="3" name="Segnaposto contenuto 2"/>
          <p:cNvSpPr>
            <a:spLocks noGrp="1"/>
          </p:cNvSpPr>
          <p:nvPr>
            <p:ph idx="1"/>
          </p:nvPr>
        </p:nvSpPr>
        <p:spPr/>
        <p:txBody>
          <a:bodyPr/>
          <a:lstStyle/>
          <a:p>
            <a:r>
              <a:rPr lang="it-IT" dirty="0" smtClean="0">
                <a:latin typeface="Arial" panose="020B0604020202020204" pitchFamily="34" charset="0"/>
                <a:cs typeface="Arial" panose="020B0604020202020204" pitchFamily="34" charset="0"/>
              </a:rPr>
              <a:t>San Francesco: il santo della gioia, della natura e della pace.</a:t>
            </a:r>
          </a:p>
          <a:p>
            <a:r>
              <a:rPr lang="it-IT" dirty="0" smtClean="0">
                <a:latin typeface="Arial" panose="020B0604020202020204" pitchFamily="34" charset="0"/>
                <a:cs typeface="Arial" panose="020B0604020202020204" pitchFamily="34" charset="0"/>
              </a:rPr>
              <a:t>Un linguaggio semplice, poetico, vicino al mondo dei bambini.</a:t>
            </a:r>
          </a:p>
          <a:p>
            <a:r>
              <a:rPr lang="it-IT" dirty="0" smtClean="0">
                <a:latin typeface="Arial" panose="020B0604020202020204" pitchFamily="34" charset="0"/>
                <a:cs typeface="Arial" panose="020B0604020202020204" pitchFamily="34" charset="0"/>
              </a:rPr>
              <a:t>Il suo messaggio sollecita:</a:t>
            </a:r>
          </a:p>
          <a:p>
            <a:pPr marL="0" indent="0">
              <a:buNone/>
            </a:pPr>
            <a:r>
              <a:rPr lang="it-IT" dirty="0" smtClean="0">
                <a:latin typeface="Arial" panose="020B0604020202020204" pitchFamily="34" charset="0"/>
                <a:cs typeface="Arial" panose="020B0604020202020204" pitchFamily="34" charset="0"/>
              </a:rPr>
              <a:t>-stupore</a:t>
            </a:r>
          </a:p>
          <a:p>
            <a:pPr marL="0" indent="0">
              <a:buNone/>
            </a:pPr>
            <a:r>
              <a:rPr lang="it-IT" dirty="0" smtClean="0">
                <a:latin typeface="Arial" panose="020B0604020202020204" pitchFamily="34" charset="0"/>
                <a:cs typeface="Arial" panose="020B0604020202020204" pitchFamily="34" charset="0"/>
              </a:rPr>
              <a:t>-rispetto per il creato</a:t>
            </a:r>
          </a:p>
          <a:p>
            <a:pPr marL="0" indent="0">
              <a:buNone/>
            </a:pPr>
            <a:r>
              <a:rPr lang="it-IT" dirty="0" smtClean="0">
                <a:latin typeface="Arial" panose="020B0604020202020204" pitchFamily="34" charset="0"/>
                <a:cs typeface="Arial" panose="020B0604020202020204" pitchFamily="34" charset="0"/>
              </a:rPr>
              <a:t>-senso di gratitudine</a:t>
            </a:r>
            <a:endParaRPr lang="it-I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840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Britannic Bold" panose="020B0903060703020204" pitchFamily="34" charset="0"/>
              </a:rPr>
              <a:t>Il cantico di Frate Sole</a:t>
            </a:r>
            <a:endParaRPr lang="it-IT" dirty="0">
              <a:latin typeface="Britannic Bold" panose="020B0903060703020204" pitchFamily="34" charset="0"/>
            </a:endParaRPr>
          </a:p>
        </p:txBody>
      </p:sp>
      <p:sp>
        <p:nvSpPr>
          <p:cNvPr id="3" name="Segnaposto contenuto 2"/>
          <p:cNvSpPr>
            <a:spLocks noGrp="1"/>
          </p:cNvSpPr>
          <p:nvPr>
            <p:ph idx="1"/>
          </p:nvPr>
        </p:nvSpPr>
        <p:spPr/>
        <p:txBody>
          <a:bodyPr/>
          <a:lstStyle/>
          <a:p>
            <a:r>
              <a:rPr lang="it-IT" dirty="0" smtClean="0">
                <a:latin typeface="Arial" panose="020B0604020202020204" pitchFamily="34" charset="0"/>
                <a:cs typeface="Arial" panose="020B0604020202020204" pitchFamily="34" charset="0"/>
              </a:rPr>
              <a:t>È </a:t>
            </a:r>
            <a:r>
              <a:rPr lang="it-IT" dirty="0">
                <a:latin typeface="Arial" panose="020B0604020202020204" pitchFamily="34" charset="0"/>
                <a:cs typeface="Arial" panose="020B0604020202020204" pitchFamily="34" charset="0"/>
              </a:rPr>
              <a:t>la </a:t>
            </a:r>
            <a:r>
              <a:rPr lang="it-IT" dirty="0" smtClean="0">
                <a:latin typeface="Arial" panose="020B0604020202020204" pitchFamily="34" charset="0"/>
                <a:cs typeface="Arial" panose="020B0604020202020204" pitchFamily="34" charset="0"/>
              </a:rPr>
              <a:t>prima poesia </a:t>
            </a:r>
            <a:r>
              <a:rPr lang="it-IT" dirty="0">
                <a:latin typeface="Arial" panose="020B0604020202020204" pitchFamily="34" charset="0"/>
                <a:cs typeface="Arial" panose="020B0604020202020204" pitchFamily="34" charset="0"/>
              </a:rPr>
              <a:t>scritta in italiano</a:t>
            </a:r>
            <a:r>
              <a:rPr lang="it-IT" dirty="0" smtClean="0">
                <a:latin typeface="Arial" panose="020B0604020202020204" pitchFamily="34" charset="0"/>
                <a:cs typeface="Arial" panose="020B0604020202020204" pitchFamily="34" charset="0"/>
              </a:rPr>
              <a:t>.</a:t>
            </a:r>
          </a:p>
          <a:p>
            <a:r>
              <a:rPr lang="it-IT" dirty="0" smtClean="0">
                <a:latin typeface="Arial" panose="020B0604020202020204" pitchFamily="34" charset="0"/>
                <a:cs typeface="Arial" panose="020B0604020202020204" pitchFamily="34" charset="0"/>
              </a:rPr>
              <a:t>È una preghiera cantata che loda Dio attraverso gli elementi della natura.</a:t>
            </a:r>
          </a:p>
          <a:p>
            <a:r>
              <a:rPr lang="it-IT" dirty="0" smtClean="0">
                <a:latin typeface="Arial" panose="020B0604020202020204" pitchFamily="34" charset="0"/>
                <a:cs typeface="Arial" panose="020B0604020202020204" pitchFamily="34" charset="0"/>
              </a:rPr>
              <a:t>È un invito a vedere il mondo come dono.</a:t>
            </a:r>
            <a:endParaRPr lang="it-I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0591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a:t>
            </a:r>
            <a:r>
              <a:rPr lang="it-IT" dirty="0" smtClean="0">
                <a:latin typeface="Britannic Bold" panose="020B0903060703020204" pitchFamily="34" charset="0"/>
              </a:rPr>
              <a:t>Arte come linguaggio spirituale</a:t>
            </a:r>
            <a:endParaRPr lang="it-IT" dirty="0">
              <a:latin typeface="Britannic Bold" panose="020B0903060703020204" pitchFamily="34" charset="0"/>
            </a:endParaRPr>
          </a:p>
        </p:txBody>
      </p:sp>
      <p:sp>
        <p:nvSpPr>
          <p:cNvPr id="3" name="Segnaposto contenuto 2"/>
          <p:cNvSpPr>
            <a:spLocks noGrp="1"/>
          </p:cNvSpPr>
          <p:nvPr>
            <p:ph idx="1"/>
          </p:nvPr>
        </p:nvSpPr>
        <p:spPr/>
        <p:txBody>
          <a:bodyPr/>
          <a:lstStyle/>
          <a:p>
            <a:r>
              <a:rPr lang="it-IT" dirty="0" smtClean="0">
                <a:latin typeface="Arial" panose="020B0604020202020204" pitchFamily="34" charset="0"/>
                <a:cs typeface="Arial" panose="020B0604020202020204" pitchFamily="34" charset="0"/>
              </a:rPr>
              <a:t>L’arte aiuta i bambini a:</a:t>
            </a:r>
          </a:p>
          <a:p>
            <a:pPr>
              <a:buFontTx/>
              <a:buChar char="-"/>
            </a:pPr>
            <a:r>
              <a:rPr lang="it-IT" dirty="0" smtClean="0">
                <a:latin typeface="Arial" panose="020B0604020202020204" pitchFamily="34" charset="0"/>
                <a:cs typeface="Arial" panose="020B0604020202020204" pitchFamily="34" charset="0"/>
              </a:rPr>
              <a:t>Esprimere ciò che è difficile dire a parole</a:t>
            </a:r>
          </a:p>
          <a:p>
            <a:pPr>
              <a:buFontTx/>
              <a:buChar char="-"/>
            </a:pPr>
            <a:r>
              <a:rPr lang="it-IT" dirty="0" smtClean="0">
                <a:latin typeface="Arial" panose="020B0604020202020204" pitchFamily="34" charset="0"/>
                <a:cs typeface="Arial" panose="020B0604020202020204" pitchFamily="34" charset="0"/>
              </a:rPr>
              <a:t>Vivere la fede come un’esperienza autentica e concreta</a:t>
            </a:r>
            <a:endParaRPr lang="it-IT" dirty="0">
              <a:latin typeface="Arial" panose="020B0604020202020204" pitchFamily="34" charset="0"/>
              <a:cs typeface="Arial" panose="020B0604020202020204" pitchFamily="34" charset="0"/>
            </a:endParaRPr>
          </a:p>
          <a:p>
            <a:pPr>
              <a:buFontTx/>
              <a:buChar char="-"/>
            </a:pPr>
            <a:r>
              <a:rPr lang="it-IT" dirty="0" smtClean="0">
                <a:latin typeface="Arial" panose="020B0604020202020204" pitchFamily="34" charset="0"/>
                <a:cs typeface="Arial" panose="020B0604020202020204" pitchFamily="34" charset="0"/>
              </a:rPr>
              <a:t>Valorizzare il processo e non il risultato</a:t>
            </a:r>
            <a:endParaRPr lang="it-I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7865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Britannic Bold" panose="020B0903060703020204" pitchFamily="34" charset="0"/>
              </a:rPr>
              <a:t>Perché Mirò</a:t>
            </a:r>
            <a:endParaRPr lang="it-IT" dirty="0">
              <a:latin typeface="Britannic Bold" panose="020B0903060703020204" pitchFamily="34" charset="0"/>
            </a:endParaRPr>
          </a:p>
        </p:txBody>
      </p:sp>
      <p:sp>
        <p:nvSpPr>
          <p:cNvPr id="3" name="Segnaposto contenuto 2"/>
          <p:cNvSpPr>
            <a:spLocks noGrp="1"/>
          </p:cNvSpPr>
          <p:nvPr>
            <p:ph idx="1"/>
          </p:nvPr>
        </p:nvSpPr>
        <p:spPr/>
        <p:txBody>
          <a:bodyPr/>
          <a:lstStyle/>
          <a:p>
            <a:r>
              <a:rPr lang="it-IT" dirty="0" smtClean="0">
                <a:latin typeface="Arial" panose="020B0604020202020204" pitchFamily="34" charset="0"/>
                <a:cs typeface="Arial" panose="020B0604020202020204" pitchFamily="34" charset="0"/>
              </a:rPr>
              <a:t>Colori forti e primari</a:t>
            </a:r>
          </a:p>
          <a:p>
            <a:r>
              <a:rPr lang="it-IT" dirty="0" smtClean="0">
                <a:latin typeface="Arial" panose="020B0604020202020204" pitchFamily="34" charset="0"/>
                <a:cs typeface="Arial" panose="020B0604020202020204" pitchFamily="34" charset="0"/>
              </a:rPr>
              <a:t>Forme semplici e simboliche, vicine al linguaggio grafico dei bambini</a:t>
            </a:r>
          </a:p>
          <a:p>
            <a:r>
              <a:rPr lang="it-IT" dirty="0" smtClean="0">
                <a:latin typeface="Arial" panose="020B0604020202020204" pitchFamily="34" charset="0"/>
                <a:cs typeface="Arial" panose="020B0604020202020204" pitchFamily="34" charset="0"/>
              </a:rPr>
              <a:t>Non realistico</a:t>
            </a:r>
            <a:r>
              <a:rPr lang="it-IT" dirty="0" smtClean="0">
                <a:latin typeface="Arial" panose="020B0604020202020204" pitchFamily="34" charset="0"/>
                <a:cs typeface="Arial" panose="020B0604020202020204" pitchFamily="34" charset="0"/>
                <a:sym typeface="Wingdings" panose="05000000000000000000" pitchFamily="2" charset="2"/>
              </a:rPr>
              <a:t> lascia la libertà di interpretazione</a:t>
            </a:r>
          </a:p>
          <a:p>
            <a:endParaRPr lang="it-IT" dirty="0" smtClean="0">
              <a:latin typeface="Arial" panose="020B0604020202020204" pitchFamily="34" charset="0"/>
              <a:cs typeface="Arial" panose="020B0604020202020204" pitchFamily="34" charset="0"/>
              <a:sym typeface="Wingdings" panose="05000000000000000000" pitchFamily="2" charset="2"/>
            </a:endParaRPr>
          </a:p>
          <a:p>
            <a:pPr marL="0" indent="0">
              <a:buNone/>
            </a:pPr>
            <a:r>
              <a:rPr lang="it-IT" dirty="0" smtClean="0">
                <a:latin typeface="Britannic Bold" panose="020B0903060703020204" pitchFamily="34" charset="0"/>
                <a:cs typeface="Arial" panose="020B0604020202020204" pitchFamily="34" charset="0"/>
                <a:sym typeface="Wingdings" panose="05000000000000000000" pitchFamily="2" charset="2"/>
              </a:rPr>
              <a:t>                    </a:t>
            </a:r>
            <a:r>
              <a:rPr lang="it-IT" i="1" dirty="0" smtClean="0">
                <a:latin typeface="Britannic Bold" panose="020B0903060703020204" pitchFamily="34" charset="0"/>
                <a:cs typeface="Arial" panose="020B0604020202020204" pitchFamily="34" charset="0"/>
                <a:sym typeface="Wingdings" panose="05000000000000000000" pitchFamily="2" charset="2"/>
              </a:rPr>
              <a:t> Mirò non spiega, suggerisce</a:t>
            </a:r>
            <a:endParaRPr lang="it-IT" i="1" dirty="0">
              <a:latin typeface="Britannic Bold" panose="020B0903060703020204" pitchFamily="34" charset="0"/>
              <a:cs typeface="Arial" panose="020B0604020202020204" pitchFamily="34" charset="0"/>
            </a:endParaRPr>
          </a:p>
        </p:txBody>
      </p:sp>
    </p:spTree>
    <p:extLst>
      <p:ext uri="{BB962C8B-B14F-4D97-AF65-F5344CB8AC3E}">
        <p14:creationId xmlns:p14="http://schemas.microsoft.com/office/powerpoint/2010/main" val="3875430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839788" y="457200"/>
            <a:ext cx="4501139" cy="997527"/>
          </a:xfrm>
        </p:spPr>
        <p:txBody>
          <a:bodyPr>
            <a:normAutofit/>
          </a:bodyPr>
          <a:lstStyle/>
          <a:p>
            <a:r>
              <a:rPr lang="it-IT" sz="2800" dirty="0" err="1" smtClean="0">
                <a:effectLst>
                  <a:outerShdw blurRad="38100" dist="38100" dir="2700000" algn="tl">
                    <a:srgbClr val="000000">
                      <a:alpha val="43137"/>
                    </a:srgbClr>
                  </a:outerShdw>
                </a:effectLst>
                <a:latin typeface="Britannic Bold" panose="020B0903060703020204" pitchFamily="34" charset="0"/>
                <a:cs typeface="Arial" panose="020B0604020202020204" pitchFamily="34" charset="0"/>
              </a:rPr>
              <a:t>Miró</a:t>
            </a:r>
            <a:r>
              <a:rPr lang="it-IT" sz="2800" dirty="0" smtClean="0">
                <a:effectLst>
                  <a:outerShdw blurRad="38100" dist="38100" dir="2700000" algn="tl">
                    <a:srgbClr val="000000">
                      <a:alpha val="43137"/>
                    </a:srgbClr>
                  </a:outerShdw>
                </a:effectLst>
                <a:latin typeface="Britannic Bold" panose="020B0903060703020204" pitchFamily="34" charset="0"/>
                <a:cs typeface="Arial" panose="020B0604020202020204" pitchFamily="34" charset="0"/>
              </a:rPr>
              <a:t> </a:t>
            </a:r>
            <a:r>
              <a:rPr lang="it-IT" sz="2800" dirty="0" smtClean="0">
                <a:effectLst>
                  <a:outerShdw blurRad="38100" dist="38100" dir="2700000" algn="tl">
                    <a:srgbClr val="000000">
                      <a:alpha val="43137"/>
                    </a:srgbClr>
                  </a:outerShdw>
                </a:effectLst>
                <a:latin typeface="Britannic Bold" panose="020B0903060703020204" pitchFamily="34" charset="0"/>
                <a:cs typeface="Arial" panose="020B0604020202020204" pitchFamily="34" charset="0"/>
              </a:rPr>
              <a:t>e il Cantico delle Creature</a:t>
            </a:r>
            <a:endParaRPr lang="it-IT" sz="2800" dirty="0">
              <a:effectLst>
                <a:outerShdw blurRad="38100" dist="38100" dir="2700000" algn="tl">
                  <a:srgbClr val="000000">
                    <a:alpha val="43137"/>
                  </a:srgbClr>
                </a:outerShdw>
              </a:effectLst>
              <a:latin typeface="Britannic Bold" panose="020B0903060703020204" pitchFamily="34" charset="0"/>
              <a:cs typeface="Arial" panose="020B0604020202020204" pitchFamily="34"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34040" y="436418"/>
            <a:ext cx="5970730" cy="4225336"/>
          </a:xfrm>
        </p:spPr>
      </p:pic>
      <p:sp>
        <p:nvSpPr>
          <p:cNvPr id="6" name="Segnaposto testo 5"/>
          <p:cNvSpPr>
            <a:spLocks noGrp="1"/>
          </p:cNvSpPr>
          <p:nvPr>
            <p:ph type="body" sz="half" idx="2"/>
          </p:nvPr>
        </p:nvSpPr>
        <p:spPr>
          <a:xfrm>
            <a:off x="839788" y="1631093"/>
            <a:ext cx="4794252" cy="4769708"/>
          </a:xfrm>
        </p:spPr>
        <p:txBody>
          <a:bodyPr>
            <a:noAutofit/>
          </a:bodyPr>
          <a:lstStyle/>
          <a:p>
            <a:r>
              <a:rPr lang="it-IT" sz="1800" dirty="0" smtClean="0">
                <a:latin typeface="Arial" panose="020B0604020202020204" pitchFamily="34" charset="0"/>
                <a:cs typeface="Arial" panose="020B0604020202020204" pitchFamily="34" charset="0"/>
              </a:rPr>
              <a:t>-Joan </a:t>
            </a:r>
            <a:r>
              <a:rPr lang="it-IT" sz="1800" dirty="0" err="1" smtClean="0">
                <a:latin typeface="Arial" panose="020B0604020202020204" pitchFamily="34" charset="0"/>
                <a:cs typeface="Arial" panose="020B0604020202020204" pitchFamily="34" charset="0"/>
              </a:rPr>
              <a:t>Miró</a:t>
            </a:r>
            <a:r>
              <a:rPr lang="it-IT" sz="1800" dirty="0" smtClean="0">
                <a:latin typeface="Arial" panose="020B0604020202020204" pitchFamily="34" charset="0"/>
                <a:cs typeface="Arial" panose="020B0604020202020204" pitchFamily="34" charset="0"/>
              </a:rPr>
              <a:t> iniziò a lavorare al Cantico delle Creature all’età di 82 anni.</a:t>
            </a:r>
          </a:p>
          <a:p>
            <a:r>
              <a:rPr lang="it-IT" sz="1800" dirty="0" smtClean="0">
                <a:latin typeface="Arial" panose="020B0604020202020204" pitchFamily="34" charset="0"/>
                <a:cs typeface="Arial" panose="020B0604020202020204" pitchFamily="34" charset="0"/>
              </a:rPr>
              <a:t>-Il </a:t>
            </a:r>
            <a:r>
              <a:rPr lang="it-IT" sz="1800" dirty="0" smtClean="0">
                <a:latin typeface="Arial" panose="020B0604020202020204" pitchFamily="34" charset="0"/>
                <a:cs typeface="Arial" panose="020B0604020202020204" pitchFamily="34" charset="0"/>
              </a:rPr>
              <a:t>progetto si concluse il 20 aprile 1975 con la realizzazione di 33 tavole, realizzate con le tecniche dell’acquaforte e dell’acquatinta.</a:t>
            </a:r>
          </a:p>
          <a:p>
            <a:r>
              <a:rPr lang="it-IT" sz="1800" dirty="0" smtClean="0">
                <a:latin typeface="Arial" panose="020B0604020202020204" pitchFamily="34" charset="0"/>
                <a:cs typeface="Arial" panose="020B0604020202020204" pitchFamily="34" charset="0"/>
              </a:rPr>
              <a:t>-L’artista </a:t>
            </a:r>
            <a:r>
              <a:rPr lang="it-IT" sz="1800" dirty="0" smtClean="0">
                <a:latin typeface="Arial" panose="020B0604020202020204" pitchFamily="34" charset="0"/>
                <a:cs typeface="Arial" panose="020B0604020202020204" pitchFamily="34" charset="0"/>
              </a:rPr>
              <a:t>fu probabilmente attratto dal progetto per il suo interesse per la letteratura medievale italiana, per il suo profondo amore per la natura e per il legame con il mondo contadino della Catalogna.</a:t>
            </a:r>
          </a:p>
          <a:p>
            <a:r>
              <a:rPr lang="it-IT" sz="1800" dirty="0" smtClean="0">
                <a:latin typeface="Arial" panose="020B0604020202020204" pitchFamily="34" charset="0"/>
                <a:cs typeface="Arial" panose="020B0604020202020204" pitchFamily="34" charset="0"/>
              </a:rPr>
              <a:t>-Attraverso </a:t>
            </a:r>
            <a:r>
              <a:rPr lang="it-IT" sz="1800" dirty="0" smtClean="0">
                <a:latin typeface="Arial" panose="020B0604020202020204" pitchFamily="34" charset="0"/>
                <a:cs typeface="Arial" panose="020B0604020202020204" pitchFamily="34" charset="0"/>
              </a:rPr>
              <a:t>queste 33 tavole, </a:t>
            </a:r>
            <a:r>
              <a:rPr lang="it-IT" sz="1800" dirty="0" err="1" smtClean="0">
                <a:latin typeface="Arial" panose="020B0604020202020204" pitchFamily="34" charset="0"/>
                <a:cs typeface="Arial" panose="020B0604020202020204" pitchFamily="34" charset="0"/>
              </a:rPr>
              <a:t>Miró</a:t>
            </a:r>
            <a:r>
              <a:rPr lang="it-IT" sz="1800" dirty="0" smtClean="0">
                <a:latin typeface="Arial" panose="020B0604020202020204" pitchFamily="34" charset="0"/>
                <a:cs typeface="Arial" panose="020B0604020202020204" pitchFamily="34" charset="0"/>
              </a:rPr>
              <a:t> ha offerto una interpretazione personale, poetica e universale del testo di San Francesco.</a:t>
            </a:r>
          </a:p>
          <a:p>
            <a:r>
              <a:rPr lang="it-IT" sz="1800" dirty="0" smtClean="0">
                <a:latin typeface="Arial" panose="020B0604020202020204" pitchFamily="34" charset="0"/>
                <a:cs typeface="Arial" panose="020B0604020202020204" pitchFamily="34" charset="0"/>
              </a:rPr>
              <a:t>Le immagini accompagnano la traduzione catalana del Cantico delle Creature realizzata dal poeta e drammaturgo Josep </a:t>
            </a:r>
            <a:r>
              <a:rPr lang="it-IT" sz="1800" dirty="0" err="1" smtClean="0">
                <a:latin typeface="Arial" panose="020B0604020202020204" pitchFamily="34" charset="0"/>
                <a:cs typeface="Arial" panose="020B0604020202020204" pitchFamily="34" charset="0"/>
              </a:rPr>
              <a:t>Carner</a:t>
            </a:r>
            <a:r>
              <a:rPr lang="it-IT" sz="1800" dirty="0" smtClean="0">
                <a:latin typeface="Arial" panose="020B0604020202020204" pitchFamily="34" charset="0"/>
                <a:cs typeface="Arial" panose="020B0604020202020204" pitchFamily="34" charset="0"/>
              </a:rPr>
              <a:t>.</a:t>
            </a:r>
            <a:endParaRPr lang="it-IT"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184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581891" y="789711"/>
            <a:ext cx="4601297" cy="5079278"/>
          </a:xfrm>
        </p:spPr>
        <p:txBody>
          <a:bodyPr>
            <a:noAutofit/>
          </a:bodyPr>
          <a:lstStyle/>
          <a:p>
            <a:r>
              <a:rPr lang="it-IT" sz="1800" dirty="0" smtClean="0">
                <a:latin typeface="Arial" panose="020B0604020202020204" pitchFamily="34" charset="0"/>
                <a:cs typeface="Arial" panose="020B0604020202020204" pitchFamily="34" charset="0"/>
              </a:rPr>
              <a:t>La semplicità del messaggio e del linguaggio di San Francesco d’Assisi ispirano in Mirò forme altrettanto semplici, non solo nelle linee ma anche nei colori.  Mirò infatti, scegli di utilizzare solo quattro colori, quasi sempre lasciati puri, a cui attribuisce un forte valore simbolico: rosso, verde, blu e giallo.</a:t>
            </a:r>
          </a:p>
          <a:p>
            <a:r>
              <a:rPr lang="it-IT" sz="1800" dirty="0" smtClean="0">
                <a:latin typeface="Arial" panose="020B0604020202020204" pitchFamily="34" charset="0"/>
                <a:cs typeface="Arial" panose="020B0604020202020204" pitchFamily="34" charset="0"/>
              </a:rPr>
              <a:t> Fin dagli anni Quaranta, Mirò aveva dato a questi quattro colori una grande valenza allegorica che richiama anche in queste tavole: il rosso simboleggia la forza, il giallo l’attività e la positività, il verde la generazione della vita e il blu la dimensione spirituale. Nelle 33 tavole per il Cantico delle Creature, la simbologia dei colori si plasma nel contenuto del testo, così il rosso evoca il Fuoco, il giallo il Sole, il verde la madre Terra e il blu la Luna. </a:t>
            </a:r>
            <a:endParaRPr lang="it-IT" sz="1800" dirty="0">
              <a:latin typeface="Arial" panose="020B0604020202020204" pitchFamily="34" charset="0"/>
              <a:cs typeface="Arial" panose="020B0604020202020204" pitchFamily="34" charset="0"/>
            </a:endParaRPr>
          </a:p>
        </p:txBody>
      </p:sp>
      <p:pic>
        <p:nvPicPr>
          <p:cNvPr id="9" name="Segnaposto contenuto 8"/>
          <p:cNvPicPr>
            <a:picLocks noGrp="1" noChangeAspect="1"/>
          </p:cNvPicPr>
          <p:nvPr>
            <p:ph idx="1"/>
          </p:nvPr>
        </p:nvPicPr>
        <p:blipFill>
          <a:blip r:embed="rId2"/>
          <a:stretch>
            <a:fillRect/>
          </a:stretch>
        </p:blipFill>
        <p:spPr>
          <a:xfrm>
            <a:off x="6338455" y="987426"/>
            <a:ext cx="3387436" cy="5351030"/>
          </a:xfrm>
          <a:prstGeom prst="rect">
            <a:avLst/>
          </a:prstGeom>
        </p:spPr>
      </p:pic>
    </p:spTree>
    <p:extLst>
      <p:ext uri="{BB962C8B-B14F-4D97-AF65-F5344CB8AC3E}">
        <p14:creationId xmlns:p14="http://schemas.microsoft.com/office/powerpoint/2010/main" val="2656579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p:txBody>
          <a:bodyPr>
            <a:normAutofit/>
          </a:bodyPr>
          <a:lstStyle/>
          <a:p>
            <a:pPr>
              <a:lnSpc>
                <a:spcPct val="107000"/>
              </a:lnSpc>
              <a:spcAft>
                <a:spcPts val="800"/>
              </a:spcAft>
            </a:pPr>
            <a:r>
              <a:rPr lang="it-IT" sz="2400" u="sng" dirty="0" smtClean="0">
                <a:latin typeface="Britannic Bold" panose="020B0903060703020204" pitchFamily="34" charset="0"/>
                <a:ea typeface="Calibri" panose="020F0502020204030204" pitchFamily="34" charset="0"/>
                <a:cs typeface="Arial" panose="020B0604020202020204" pitchFamily="34" charset="0"/>
                <a:hlinkClick r:id="rId2"/>
              </a:rPr>
              <a:t>CANTIC DEL SOL</a:t>
            </a:r>
            <a:r>
              <a:rPr lang="it-IT" sz="2400" u="sng" dirty="0" smtClean="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
            </a:r>
            <a:br>
              <a:rPr lang="it-IT" sz="2400" u="sng" dirty="0" smtClean="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br>
            <a:r>
              <a:rPr lang="it-IT" sz="2400" u="sng" dirty="0" smtClean="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a:t>
            </a:r>
            <a:r>
              <a:rPr lang="it-IT"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://www.youtube.com/watch?v=12aQW-iybv0</a:t>
            </a:r>
            <a:r>
              <a:rPr lang="it-IT" sz="2400" dirty="0">
                <a:latin typeface="Calibri" panose="020F0502020204030204" pitchFamily="34" charset="0"/>
                <a:ea typeface="Calibri" panose="020F0502020204030204" pitchFamily="34" charset="0"/>
                <a:cs typeface="Times New Roman" panose="02020603050405020304" pitchFamily="18" charset="0"/>
              </a:rPr>
              <a:t> </a:t>
            </a:r>
          </a:p>
        </p:txBody>
      </p:sp>
      <p:pic>
        <p:nvPicPr>
          <p:cNvPr id="5" name="Segnaposto contenuto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30037" y="2451212"/>
            <a:ext cx="3823854" cy="3840924"/>
          </a:xfrm>
        </p:spPr>
      </p:pic>
      <p:pic>
        <p:nvPicPr>
          <p:cNvPr id="8" name="Segnaposto contenuto 7"/>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751681" y="2430431"/>
            <a:ext cx="5775826" cy="3840924"/>
          </a:xfrm>
        </p:spPr>
      </p:pic>
    </p:spTree>
    <p:extLst>
      <p:ext uri="{BB962C8B-B14F-4D97-AF65-F5344CB8AC3E}">
        <p14:creationId xmlns:p14="http://schemas.microsoft.com/office/powerpoint/2010/main" val="1494472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noAutofit/>
          </a:bodyPr>
          <a:lstStyle/>
          <a:p>
            <a:pPr algn="ctr"/>
            <a:r>
              <a:rPr lang="it-IT" sz="3600" dirty="0" smtClean="0">
                <a:latin typeface="Britannic Bold" panose="020B0903060703020204" pitchFamily="34" charset="0"/>
              </a:rPr>
              <a:t>IL CANTICO DI FRATE SOLE</a:t>
            </a:r>
            <a:endParaRPr lang="it-IT" sz="3600" dirty="0">
              <a:latin typeface="Britannic Bold" panose="020B0903060703020204" pitchFamily="34" charset="0"/>
            </a:endParaRPr>
          </a:p>
        </p:txBody>
      </p:sp>
      <p:sp>
        <p:nvSpPr>
          <p:cNvPr id="8" name="Segnaposto contenuto 7"/>
          <p:cNvSpPr>
            <a:spLocks noGrp="1"/>
          </p:cNvSpPr>
          <p:nvPr>
            <p:ph sz="half" idx="1"/>
          </p:nvPr>
        </p:nvSpPr>
        <p:spPr>
          <a:xfrm>
            <a:off x="691604" y="1690688"/>
            <a:ext cx="5181600" cy="4351338"/>
          </a:xfrm>
        </p:spPr>
        <p:txBody>
          <a:bodyPr/>
          <a:lstStyle/>
          <a:p>
            <a:pPr marL="0" indent="0">
              <a:buNone/>
            </a:pPr>
            <a:r>
              <a:rPr lang="it-IT" i="1" dirty="0" smtClean="0"/>
              <a:t>Altissimo, onnipotente, buon Signore</a:t>
            </a:r>
          </a:p>
          <a:p>
            <a:pPr marL="0" indent="0">
              <a:buNone/>
            </a:pPr>
            <a:r>
              <a:rPr lang="it-IT" i="1" dirty="0" smtClean="0"/>
              <a:t>tue sono le lodi, la gloria e l'onore</a:t>
            </a:r>
          </a:p>
          <a:p>
            <a:pPr marL="0" indent="0">
              <a:buNone/>
            </a:pPr>
            <a:r>
              <a:rPr lang="it-IT" i="1" dirty="0" smtClean="0"/>
              <a:t>ed ogni benedizione.</a:t>
            </a:r>
          </a:p>
          <a:p>
            <a:pPr marL="0" indent="0">
              <a:buNone/>
            </a:pPr>
            <a:r>
              <a:rPr lang="it-IT" i="1" dirty="0" smtClean="0"/>
              <a:t>Di te soltanto, Altissimo, son degne</a:t>
            </a:r>
          </a:p>
          <a:p>
            <a:pPr marL="0" indent="0">
              <a:buNone/>
            </a:pPr>
            <a:r>
              <a:rPr lang="it-IT" i="1" dirty="0" smtClean="0"/>
              <a:t>Mentre nessuno è degno di dire il tuo nome.</a:t>
            </a:r>
            <a:endParaRPr lang="it-IT" i="1" dirty="0"/>
          </a:p>
        </p:txBody>
      </p:sp>
      <p:pic>
        <p:nvPicPr>
          <p:cNvPr id="6" name="Segnaposto contenuto 5"/>
          <p:cNvPicPr>
            <a:picLocks noGrp="1" noChangeAspect="1"/>
          </p:cNvPicPr>
          <p:nvPr>
            <p:ph sz="half" idx="2"/>
          </p:nvPr>
        </p:nvPicPr>
        <p:blipFill>
          <a:blip r:embed="rId2"/>
          <a:stretch>
            <a:fillRect/>
          </a:stretch>
        </p:blipFill>
        <p:spPr>
          <a:xfrm>
            <a:off x="6172200" y="2209070"/>
            <a:ext cx="5181600" cy="3584448"/>
          </a:xfrm>
          <a:prstGeom prst="rect">
            <a:avLst/>
          </a:prstGeom>
        </p:spPr>
      </p:pic>
    </p:spTree>
    <p:extLst>
      <p:ext uri="{BB962C8B-B14F-4D97-AF65-F5344CB8AC3E}">
        <p14:creationId xmlns:p14="http://schemas.microsoft.com/office/powerpoint/2010/main" val="999418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p:txBody>
          <a:bodyPr/>
          <a:lstStyle/>
          <a:p>
            <a:pPr marL="0" indent="0">
              <a:buNone/>
            </a:pPr>
            <a:r>
              <a:rPr lang="it-IT" i="1" dirty="0" err="1" smtClean="0"/>
              <a:t>Laudato</a:t>
            </a:r>
            <a:r>
              <a:rPr lang="it-IT" i="1" dirty="0" smtClean="0"/>
              <a:t> sii, o mio Signore,</a:t>
            </a:r>
          </a:p>
          <a:p>
            <a:pPr marL="0" indent="0">
              <a:buNone/>
            </a:pPr>
            <a:r>
              <a:rPr lang="it-IT" i="1" dirty="0" smtClean="0"/>
              <a:t>con tutte le tue creature,</a:t>
            </a:r>
          </a:p>
          <a:p>
            <a:pPr marL="0" indent="0">
              <a:buNone/>
            </a:pPr>
            <a:r>
              <a:rPr lang="it-IT" i="1" dirty="0" smtClean="0"/>
              <a:t>e specialmente fratello Sole,</a:t>
            </a:r>
          </a:p>
          <a:p>
            <a:pPr marL="0" indent="0">
              <a:buNone/>
            </a:pPr>
            <a:r>
              <a:rPr lang="it-IT" i="1" dirty="0" smtClean="0"/>
              <a:t>che è il giorno con cui ci porti luce.</a:t>
            </a:r>
          </a:p>
          <a:p>
            <a:pPr marL="0" indent="0">
              <a:buNone/>
            </a:pPr>
            <a:r>
              <a:rPr lang="it-IT" i="1" dirty="0" smtClean="0"/>
              <a:t>Ed è bello nel suo irradiante splendore,</a:t>
            </a:r>
          </a:p>
          <a:p>
            <a:pPr marL="0" indent="0">
              <a:buNone/>
            </a:pPr>
            <a:r>
              <a:rPr lang="it-IT" i="1" dirty="0" smtClean="0"/>
              <a:t>immagine di te, Altissimo Signore.</a:t>
            </a:r>
            <a:endParaRPr lang="it-IT" i="1" dirty="0"/>
          </a:p>
        </p:txBody>
      </p:sp>
      <p:pic>
        <p:nvPicPr>
          <p:cNvPr id="5" name="Segnaposto contenuto 4"/>
          <p:cNvPicPr>
            <a:picLocks noGrp="1" noChangeAspect="1"/>
          </p:cNvPicPr>
          <p:nvPr>
            <p:ph sz="half" idx="2"/>
          </p:nvPr>
        </p:nvPicPr>
        <p:blipFill>
          <a:blip r:embed="rId2"/>
          <a:stretch>
            <a:fillRect/>
          </a:stretch>
        </p:blipFill>
        <p:spPr>
          <a:xfrm>
            <a:off x="6359237" y="1593768"/>
            <a:ext cx="5181600" cy="3734395"/>
          </a:xfrm>
          <a:prstGeom prst="rect">
            <a:avLst/>
          </a:prstGeom>
        </p:spPr>
      </p:pic>
    </p:spTree>
    <p:extLst>
      <p:ext uri="{BB962C8B-B14F-4D97-AF65-F5344CB8AC3E}">
        <p14:creationId xmlns:p14="http://schemas.microsoft.com/office/powerpoint/2010/main" val="831329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914400" y="2556163"/>
            <a:ext cx="5105400" cy="3620799"/>
          </a:xfrm>
        </p:spPr>
        <p:txBody>
          <a:bodyPr/>
          <a:lstStyle/>
          <a:p>
            <a:pPr marL="0" indent="0">
              <a:buNone/>
            </a:pPr>
            <a:r>
              <a:rPr lang="it-IT" i="1" dirty="0" err="1" smtClean="0"/>
              <a:t>Laudato</a:t>
            </a:r>
            <a:r>
              <a:rPr lang="it-IT" i="1" dirty="0" smtClean="0"/>
              <a:t> sii, o mio Signore,</a:t>
            </a:r>
          </a:p>
          <a:p>
            <a:pPr marL="0" indent="0">
              <a:buNone/>
            </a:pPr>
            <a:r>
              <a:rPr lang="it-IT" i="1" dirty="0" smtClean="0"/>
              <a:t>per sorella Luna e le Stelle:</a:t>
            </a:r>
          </a:p>
          <a:p>
            <a:pPr marL="0" indent="0">
              <a:buNone/>
            </a:pPr>
            <a:r>
              <a:rPr lang="it-IT" i="1" dirty="0" smtClean="0"/>
              <a:t>in cielo le hai formate</a:t>
            </a:r>
          </a:p>
          <a:p>
            <a:pPr marL="0" indent="0">
              <a:buNone/>
            </a:pPr>
            <a:r>
              <a:rPr lang="it-IT" i="1" dirty="0" smtClean="0"/>
              <a:t>chiare, preziose e belle.</a:t>
            </a:r>
          </a:p>
          <a:p>
            <a:pPr marL="0" indent="0">
              <a:buNone/>
            </a:pPr>
            <a:endParaRPr lang="it-IT" dirty="0"/>
          </a:p>
        </p:txBody>
      </p:sp>
      <p:pic>
        <p:nvPicPr>
          <p:cNvPr id="5" name="Segnaposto contenuto 4"/>
          <p:cNvPicPr>
            <a:picLocks noGrp="1" noChangeAspect="1"/>
          </p:cNvPicPr>
          <p:nvPr>
            <p:ph sz="half" idx="2"/>
          </p:nvPr>
        </p:nvPicPr>
        <p:blipFill>
          <a:blip r:embed="rId2"/>
          <a:stretch>
            <a:fillRect/>
          </a:stretch>
        </p:blipFill>
        <p:spPr>
          <a:xfrm>
            <a:off x="5792065" y="1879570"/>
            <a:ext cx="5284643" cy="3774745"/>
          </a:xfrm>
          <a:prstGeom prst="rect">
            <a:avLst/>
          </a:prstGeom>
        </p:spPr>
      </p:pic>
    </p:spTree>
    <p:extLst>
      <p:ext uri="{BB962C8B-B14F-4D97-AF65-F5344CB8AC3E}">
        <p14:creationId xmlns:p14="http://schemas.microsoft.com/office/powerpoint/2010/main" val="1473335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789709" y="2098963"/>
            <a:ext cx="5230091" cy="3399301"/>
          </a:xfrm>
        </p:spPr>
        <p:txBody>
          <a:bodyPr/>
          <a:lstStyle/>
          <a:p>
            <a:pPr marL="0" indent="0">
              <a:buNone/>
            </a:pPr>
            <a:r>
              <a:rPr lang="it-IT" i="1" dirty="0" err="1" smtClean="0"/>
              <a:t>Laudato</a:t>
            </a:r>
            <a:r>
              <a:rPr lang="it-IT" i="1" dirty="0" smtClean="0"/>
              <a:t> sii, o mio Signore, </a:t>
            </a:r>
          </a:p>
          <a:p>
            <a:pPr marL="0" indent="0">
              <a:buNone/>
            </a:pPr>
            <a:r>
              <a:rPr lang="it-IT" i="1" dirty="0" smtClean="0"/>
              <a:t>per fratello Vento, per il Cielo nuvoloso o sereno e per ogni tempo,</a:t>
            </a:r>
          </a:p>
          <a:p>
            <a:pPr marL="0" indent="0">
              <a:buNone/>
            </a:pPr>
            <a:r>
              <a:rPr lang="it-IT" i="1" dirty="0" smtClean="0"/>
              <a:t>che alimenta tutte le creature.</a:t>
            </a:r>
          </a:p>
          <a:p>
            <a:pPr marL="0" indent="0">
              <a:buNone/>
            </a:pPr>
            <a:endParaRPr lang="it-IT" dirty="0"/>
          </a:p>
        </p:txBody>
      </p:sp>
      <p:pic>
        <p:nvPicPr>
          <p:cNvPr id="5" name="Segnaposto contenuto 4"/>
          <p:cNvPicPr>
            <a:picLocks noGrp="1" noChangeAspect="1"/>
          </p:cNvPicPr>
          <p:nvPr>
            <p:ph sz="half" idx="2"/>
          </p:nvPr>
        </p:nvPicPr>
        <p:blipFill>
          <a:blip r:embed="rId2"/>
          <a:stretch>
            <a:fillRect/>
          </a:stretch>
        </p:blipFill>
        <p:spPr>
          <a:xfrm>
            <a:off x="6019800" y="1948076"/>
            <a:ext cx="5015345" cy="3550188"/>
          </a:xfrm>
          <a:prstGeom prst="rect">
            <a:avLst/>
          </a:prstGeom>
        </p:spPr>
      </p:pic>
    </p:spTree>
    <p:extLst>
      <p:ext uri="{BB962C8B-B14F-4D97-AF65-F5344CB8AC3E}">
        <p14:creationId xmlns:p14="http://schemas.microsoft.com/office/powerpoint/2010/main" val="52777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838200" y="1825625"/>
            <a:ext cx="5313218" cy="3464682"/>
          </a:xfrm>
        </p:spPr>
        <p:txBody>
          <a:bodyPr/>
          <a:lstStyle/>
          <a:p>
            <a:pPr marL="0" indent="0">
              <a:buNone/>
            </a:pPr>
            <a:r>
              <a:rPr lang="it-IT" i="1" dirty="0" err="1" smtClean="0"/>
              <a:t>Laudato</a:t>
            </a:r>
            <a:r>
              <a:rPr lang="it-IT" i="1" dirty="0" smtClean="0"/>
              <a:t> sii, o mio Signore, per sorella Acqua,</a:t>
            </a:r>
          </a:p>
          <a:p>
            <a:pPr marL="0" indent="0">
              <a:buNone/>
            </a:pPr>
            <a:r>
              <a:rPr lang="it-IT" i="1" dirty="0" smtClean="0"/>
              <a:t>che è molto utile, umile, preziosa e casta.</a:t>
            </a:r>
          </a:p>
          <a:p>
            <a:pPr marL="0" indent="0">
              <a:buNone/>
            </a:pPr>
            <a:endParaRPr lang="it-IT" dirty="0"/>
          </a:p>
        </p:txBody>
      </p:sp>
      <p:pic>
        <p:nvPicPr>
          <p:cNvPr id="5" name="Segnaposto contenuto 4"/>
          <p:cNvPicPr>
            <a:picLocks noGrp="1" noChangeAspect="1"/>
          </p:cNvPicPr>
          <p:nvPr>
            <p:ph sz="half" idx="2"/>
          </p:nvPr>
        </p:nvPicPr>
        <p:blipFill>
          <a:blip r:embed="rId2"/>
          <a:stretch>
            <a:fillRect/>
          </a:stretch>
        </p:blipFill>
        <p:spPr>
          <a:xfrm>
            <a:off x="6660140" y="1825625"/>
            <a:ext cx="4894551" cy="3464682"/>
          </a:xfrm>
          <a:prstGeom prst="rect">
            <a:avLst/>
          </a:prstGeom>
        </p:spPr>
      </p:pic>
    </p:spTree>
    <p:extLst>
      <p:ext uri="{BB962C8B-B14F-4D97-AF65-F5344CB8AC3E}">
        <p14:creationId xmlns:p14="http://schemas.microsoft.com/office/powerpoint/2010/main" val="2802896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p:txBody>
          <a:bodyPr/>
          <a:lstStyle/>
          <a:p>
            <a:pPr marL="0" indent="0">
              <a:buNone/>
            </a:pPr>
            <a:r>
              <a:rPr lang="it-IT" dirty="0" err="1" smtClean="0"/>
              <a:t>Laudato</a:t>
            </a:r>
            <a:r>
              <a:rPr lang="it-IT" dirty="0" smtClean="0"/>
              <a:t> sii, o mio Signore, per fratello Fuoco,</a:t>
            </a:r>
          </a:p>
          <a:p>
            <a:pPr marL="0" indent="0">
              <a:buNone/>
            </a:pPr>
            <a:r>
              <a:rPr lang="it-IT" dirty="0" smtClean="0"/>
              <a:t>con il quale ci illumini la notte:</a:t>
            </a:r>
          </a:p>
          <a:p>
            <a:pPr marL="0" indent="0">
              <a:buNone/>
            </a:pPr>
            <a:r>
              <a:rPr lang="it-IT" dirty="0" smtClean="0"/>
              <a:t>ed esso è robusto, bello, forte e giocondo.</a:t>
            </a:r>
          </a:p>
          <a:p>
            <a:pPr marL="0" indent="0">
              <a:buNone/>
            </a:pPr>
            <a:endParaRPr lang="it-IT" dirty="0"/>
          </a:p>
        </p:txBody>
      </p:sp>
      <p:pic>
        <p:nvPicPr>
          <p:cNvPr id="5" name="Segnaposto contenuto 4"/>
          <p:cNvPicPr>
            <a:picLocks noGrp="1" noChangeAspect="1"/>
          </p:cNvPicPr>
          <p:nvPr>
            <p:ph sz="half" idx="2"/>
          </p:nvPr>
        </p:nvPicPr>
        <p:blipFill>
          <a:blip r:embed="rId2"/>
          <a:stretch>
            <a:fillRect/>
          </a:stretch>
        </p:blipFill>
        <p:spPr>
          <a:xfrm>
            <a:off x="5717063" y="1825624"/>
            <a:ext cx="5794260" cy="4138757"/>
          </a:xfrm>
          <a:prstGeom prst="rect">
            <a:avLst/>
          </a:prstGeom>
        </p:spPr>
      </p:pic>
    </p:spTree>
    <p:extLst>
      <p:ext uri="{BB962C8B-B14F-4D97-AF65-F5344CB8AC3E}">
        <p14:creationId xmlns:p14="http://schemas.microsoft.com/office/powerpoint/2010/main" val="756908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838200" y="1825625"/>
            <a:ext cx="4793673" cy="4351338"/>
          </a:xfrm>
        </p:spPr>
        <p:txBody>
          <a:bodyPr/>
          <a:lstStyle/>
          <a:p>
            <a:pPr marL="0" indent="0">
              <a:buNone/>
            </a:pPr>
            <a:r>
              <a:rPr lang="it-IT" dirty="0" err="1" smtClean="0"/>
              <a:t>Laudato</a:t>
            </a:r>
            <a:r>
              <a:rPr lang="it-IT" dirty="0" smtClean="0"/>
              <a:t> sii, o mio Signore, per nostra Madre Terra,</a:t>
            </a:r>
          </a:p>
          <a:p>
            <a:pPr marL="0" indent="0">
              <a:buNone/>
            </a:pPr>
            <a:r>
              <a:rPr lang="it-IT" dirty="0" smtClean="0"/>
              <a:t>sorella che alimenta e sostiene,</a:t>
            </a:r>
          </a:p>
          <a:p>
            <a:pPr marL="0" indent="0">
              <a:buNone/>
            </a:pPr>
            <a:r>
              <a:rPr lang="it-IT" dirty="0" smtClean="0"/>
              <a:t>genera frutti e fiori colorati e erba.</a:t>
            </a:r>
            <a:endParaRPr lang="it-IT" dirty="0"/>
          </a:p>
        </p:txBody>
      </p:sp>
      <p:pic>
        <p:nvPicPr>
          <p:cNvPr id="5" name="Segnaposto contenuto 4"/>
          <p:cNvPicPr>
            <a:picLocks noGrp="1" noChangeAspect="1"/>
          </p:cNvPicPr>
          <p:nvPr>
            <p:ph sz="half" idx="2"/>
          </p:nvPr>
        </p:nvPicPr>
        <p:blipFill>
          <a:blip r:embed="rId2"/>
          <a:stretch>
            <a:fillRect/>
          </a:stretch>
        </p:blipFill>
        <p:spPr>
          <a:xfrm>
            <a:off x="5829440" y="1569053"/>
            <a:ext cx="5371960" cy="3901308"/>
          </a:xfrm>
          <a:prstGeom prst="rect">
            <a:avLst/>
          </a:prstGeom>
        </p:spPr>
      </p:pic>
    </p:spTree>
    <p:extLst>
      <p:ext uri="{BB962C8B-B14F-4D97-AF65-F5344CB8AC3E}">
        <p14:creationId xmlns:p14="http://schemas.microsoft.com/office/powerpoint/2010/main" val="3792816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p:txBody>
          <a:bodyPr/>
          <a:lstStyle/>
          <a:p>
            <a:pPr marL="0" indent="0">
              <a:buNone/>
            </a:pPr>
            <a:r>
              <a:rPr lang="it-IT" dirty="0" err="1" smtClean="0"/>
              <a:t>Laudato</a:t>
            </a:r>
            <a:r>
              <a:rPr lang="it-IT" dirty="0" smtClean="0"/>
              <a:t> sii, o mio Signore,</a:t>
            </a:r>
          </a:p>
          <a:p>
            <a:pPr marL="0" indent="0">
              <a:buNone/>
            </a:pPr>
            <a:r>
              <a:rPr lang="it-IT" dirty="0" smtClean="0"/>
              <a:t>per quelli che perdonano con il loro amore,</a:t>
            </a:r>
          </a:p>
          <a:p>
            <a:pPr marL="0" indent="0">
              <a:buNone/>
            </a:pPr>
            <a:r>
              <a:rPr lang="it-IT" dirty="0" smtClean="0"/>
              <a:t>e sopportano travaglio e malattia.</a:t>
            </a:r>
          </a:p>
          <a:p>
            <a:pPr marL="0" indent="0">
              <a:buNone/>
            </a:pPr>
            <a:r>
              <a:rPr lang="it-IT" dirty="0" smtClean="0"/>
              <a:t>Beati quelli che li sopporteranno in pace</a:t>
            </a:r>
          </a:p>
          <a:p>
            <a:pPr marL="0" indent="0">
              <a:buNone/>
            </a:pPr>
            <a:r>
              <a:rPr lang="it-IT" dirty="0" err="1" smtClean="0"/>
              <a:t>perchè</a:t>
            </a:r>
            <a:r>
              <a:rPr lang="it-IT" dirty="0" smtClean="0"/>
              <a:t> da te saranno incoronati.</a:t>
            </a:r>
          </a:p>
          <a:p>
            <a:pPr marL="0" indent="0">
              <a:buNone/>
            </a:pPr>
            <a:endParaRPr lang="it-IT" dirty="0"/>
          </a:p>
        </p:txBody>
      </p:sp>
      <p:pic>
        <p:nvPicPr>
          <p:cNvPr id="2" name="Immagine 1"/>
          <p:cNvPicPr>
            <a:picLocks noChangeAspect="1"/>
          </p:cNvPicPr>
          <p:nvPr/>
        </p:nvPicPr>
        <p:blipFill>
          <a:blip r:embed="rId2"/>
          <a:stretch>
            <a:fillRect/>
          </a:stretch>
        </p:blipFill>
        <p:spPr>
          <a:xfrm>
            <a:off x="5914542" y="1665364"/>
            <a:ext cx="5182049" cy="3724979"/>
          </a:xfrm>
          <a:prstGeom prst="rect">
            <a:avLst/>
          </a:prstGeom>
        </p:spPr>
      </p:pic>
    </p:spTree>
    <p:extLst>
      <p:ext uri="{BB962C8B-B14F-4D97-AF65-F5344CB8AC3E}">
        <p14:creationId xmlns:p14="http://schemas.microsoft.com/office/powerpoint/2010/main" val="3844246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p:txBody>
          <a:bodyPr>
            <a:normAutofit fontScale="92500" lnSpcReduction="20000"/>
          </a:bodyPr>
          <a:lstStyle/>
          <a:p>
            <a:pPr marL="0" indent="0">
              <a:buNone/>
            </a:pPr>
            <a:r>
              <a:rPr lang="it-IT" dirty="0" err="1" smtClean="0"/>
              <a:t>Laudato</a:t>
            </a:r>
            <a:r>
              <a:rPr lang="it-IT" dirty="0" smtClean="0"/>
              <a:t> sii, o mio Signore,</a:t>
            </a:r>
          </a:p>
          <a:p>
            <a:pPr marL="0" indent="0">
              <a:buNone/>
            </a:pPr>
            <a:r>
              <a:rPr lang="it-IT" dirty="0" smtClean="0"/>
              <a:t>per nostra Morte corporale,</a:t>
            </a:r>
          </a:p>
          <a:p>
            <a:pPr marL="0" indent="0">
              <a:buNone/>
            </a:pPr>
            <a:r>
              <a:rPr lang="it-IT" dirty="0" smtClean="0"/>
              <a:t>sorella dalla quale nessun vivo può scappare:</a:t>
            </a:r>
          </a:p>
          <a:p>
            <a:pPr marL="0" indent="0">
              <a:buNone/>
            </a:pPr>
            <a:r>
              <a:rPr lang="it-IT" dirty="0" smtClean="0"/>
              <a:t>Guai a chi morirà da te diviso.</a:t>
            </a:r>
          </a:p>
          <a:p>
            <a:pPr marL="0" indent="0">
              <a:buNone/>
            </a:pPr>
            <a:r>
              <a:rPr lang="it-IT" dirty="0" smtClean="0"/>
              <a:t>Beati quelli che si troveranno nella tua volontà</a:t>
            </a:r>
          </a:p>
          <a:p>
            <a:pPr marL="0" indent="0">
              <a:buNone/>
            </a:pPr>
            <a:r>
              <a:rPr lang="it-IT" dirty="0" err="1" smtClean="0"/>
              <a:t>poichè</a:t>
            </a:r>
            <a:r>
              <a:rPr lang="it-IT" dirty="0" smtClean="0"/>
              <a:t> loro la morte non farà alcun male.</a:t>
            </a:r>
          </a:p>
          <a:p>
            <a:pPr marL="0" indent="0">
              <a:buNone/>
            </a:pPr>
            <a:r>
              <a:rPr lang="it-IT" dirty="0" smtClean="0"/>
              <a:t>Lodate, ringraziate e benedite il mio Signore,</a:t>
            </a:r>
          </a:p>
          <a:p>
            <a:pPr marL="0" indent="0">
              <a:buNone/>
            </a:pPr>
            <a:r>
              <a:rPr lang="it-IT" dirty="0" smtClean="0"/>
              <a:t>e siate suoi servitori umili.</a:t>
            </a:r>
          </a:p>
          <a:p>
            <a:pPr marL="0" indent="0">
              <a:buNone/>
            </a:pPr>
            <a:endParaRPr lang="it-IT" dirty="0"/>
          </a:p>
        </p:txBody>
      </p:sp>
      <p:pic>
        <p:nvPicPr>
          <p:cNvPr id="4" name="Segnaposto contenuto 3"/>
          <p:cNvPicPr>
            <a:picLocks noGrp="1" noChangeAspect="1"/>
          </p:cNvPicPr>
          <p:nvPr>
            <p:ph sz="half" idx="2"/>
          </p:nvPr>
        </p:nvPicPr>
        <p:blipFill>
          <a:blip r:embed="rId2"/>
          <a:stretch>
            <a:fillRect/>
          </a:stretch>
        </p:blipFill>
        <p:spPr>
          <a:xfrm>
            <a:off x="6172200" y="2209070"/>
            <a:ext cx="5181600" cy="3584448"/>
          </a:xfrm>
          <a:prstGeom prst="rect">
            <a:avLst/>
          </a:prstGeom>
        </p:spPr>
      </p:pic>
      <p:pic>
        <p:nvPicPr>
          <p:cNvPr id="5" name="Segnaposto contenuto 3"/>
          <p:cNvPicPr>
            <a:picLocks noChangeAspect="1"/>
          </p:cNvPicPr>
          <p:nvPr/>
        </p:nvPicPr>
        <p:blipFill>
          <a:blip r:embed="rId2"/>
          <a:stretch>
            <a:fillRect/>
          </a:stretch>
        </p:blipFill>
        <p:spPr>
          <a:xfrm>
            <a:off x="6196913" y="2209070"/>
            <a:ext cx="5181600" cy="3584448"/>
          </a:xfrm>
          <a:prstGeom prst="rect">
            <a:avLst/>
          </a:prstGeom>
        </p:spPr>
      </p:pic>
    </p:spTree>
    <p:extLst>
      <p:ext uri="{BB962C8B-B14F-4D97-AF65-F5344CB8AC3E}">
        <p14:creationId xmlns:p14="http://schemas.microsoft.com/office/powerpoint/2010/main" val="1360171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lstStyle/>
          <a:p>
            <a:r>
              <a:rPr lang="it-IT" dirty="0" smtClean="0">
                <a:latin typeface="Britannic Bold" panose="020B0903060703020204" pitchFamily="34" charset="0"/>
              </a:rPr>
              <a:t>Proposta di laboratorio: il mio Cantico</a:t>
            </a:r>
            <a:endParaRPr lang="it-IT" dirty="0">
              <a:latin typeface="Britannic Bold" panose="020B0903060703020204" pitchFamily="34" charset="0"/>
            </a:endParaRPr>
          </a:p>
        </p:txBody>
      </p:sp>
      <p:sp>
        <p:nvSpPr>
          <p:cNvPr id="6" name="Segnaposto contenuto 5"/>
          <p:cNvSpPr>
            <a:spLocks noGrp="1"/>
          </p:cNvSpPr>
          <p:nvPr>
            <p:ph idx="1"/>
          </p:nvPr>
        </p:nvSpPr>
        <p:spPr/>
        <p:txBody>
          <a:bodyPr/>
          <a:lstStyle/>
          <a:p>
            <a:r>
              <a:rPr lang="it-IT" dirty="0" smtClean="0">
                <a:latin typeface="Arial" panose="020B0604020202020204" pitchFamily="34" charset="0"/>
                <a:cs typeface="Arial" panose="020B0604020202020204" pitchFamily="34" charset="0"/>
              </a:rPr>
              <a:t>Ascolto del racconto</a:t>
            </a:r>
          </a:p>
          <a:p>
            <a:r>
              <a:rPr lang="it-IT" dirty="0" smtClean="0">
                <a:latin typeface="Arial" panose="020B0604020202020204" pitchFamily="34" charset="0"/>
                <a:cs typeface="Arial" panose="020B0604020202020204" pitchFamily="34" charset="0"/>
              </a:rPr>
              <a:t>Scelta di un elemento (sole, acqua, terra…)</a:t>
            </a:r>
          </a:p>
          <a:p>
            <a:r>
              <a:rPr lang="it-IT" dirty="0" smtClean="0">
                <a:latin typeface="Arial" panose="020B0604020202020204" pitchFamily="34" charset="0"/>
                <a:cs typeface="Arial" panose="020B0604020202020204" pitchFamily="34" charset="0"/>
              </a:rPr>
              <a:t>Osservazione di un’opera di Mirò</a:t>
            </a:r>
          </a:p>
          <a:p>
            <a:r>
              <a:rPr lang="it-IT" dirty="0" smtClean="0">
                <a:latin typeface="Arial" panose="020B0604020202020204" pitchFamily="34" charset="0"/>
                <a:cs typeface="Arial" panose="020B0604020202020204" pitchFamily="34" charset="0"/>
              </a:rPr>
              <a:t>Composizione con carte </a:t>
            </a:r>
            <a:r>
              <a:rPr lang="it-IT" dirty="0" err="1" smtClean="0">
                <a:latin typeface="Arial" panose="020B0604020202020204" pitchFamily="34" charset="0"/>
                <a:cs typeface="Arial" panose="020B0604020202020204" pitchFamily="34" charset="0"/>
              </a:rPr>
              <a:t>colorate:ogni</a:t>
            </a:r>
            <a:r>
              <a:rPr lang="it-IT" dirty="0" smtClean="0">
                <a:latin typeface="Arial" panose="020B0604020202020204" pitchFamily="34" charset="0"/>
                <a:cs typeface="Arial" panose="020B0604020202020204" pitchFamily="34" charset="0"/>
              </a:rPr>
              <a:t> elaborato è una preghiera visiva</a:t>
            </a:r>
          </a:p>
          <a:p>
            <a:r>
              <a:rPr lang="it-IT" dirty="0" smtClean="0">
                <a:latin typeface="Arial" panose="020B0604020202020204" pitchFamily="34" charset="0"/>
                <a:cs typeface="Arial" panose="020B0604020202020204" pitchFamily="34" charset="0"/>
              </a:rPr>
              <a:t>Assemblaggio dei lavori e condivisione finale</a:t>
            </a:r>
            <a:endParaRPr lang="it-IT" dirty="0">
              <a:latin typeface="Arial" panose="020B0604020202020204" pitchFamily="34" charset="0"/>
              <a:cs typeface="Arial" panose="020B0604020202020204" pitchFamily="34" charset="0"/>
            </a:endParaRPr>
          </a:p>
          <a:p>
            <a:endParaRPr lang="it-IT" dirty="0" smtClean="0"/>
          </a:p>
          <a:p>
            <a:endParaRPr lang="it-IT" dirty="0"/>
          </a:p>
          <a:p>
            <a:endParaRPr lang="it-IT" dirty="0"/>
          </a:p>
        </p:txBody>
      </p:sp>
    </p:spTree>
    <p:extLst>
      <p:ext uri="{BB962C8B-B14F-4D97-AF65-F5344CB8AC3E}">
        <p14:creationId xmlns:p14="http://schemas.microsoft.com/office/powerpoint/2010/main" val="487342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Britannic Bold" panose="020B0903060703020204" pitchFamily="34" charset="0"/>
              </a:rPr>
              <a:t>Cosa imparano i bambini</a:t>
            </a:r>
            <a:endParaRPr lang="it-IT" dirty="0">
              <a:latin typeface="Britannic Bold" panose="020B0903060703020204" pitchFamily="34" charset="0"/>
            </a:endParaRPr>
          </a:p>
        </p:txBody>
      </p:sp>
      <p:sp>
        <p:nvSpPr>
          <p:cNvPr id="3" name="Segnaposto contenuto 2"/>
          <p:cNvSpPr>
            <a:spLocks noGrp="1"/>
          </p:cNvSpPr>
          <p:nvPr>
            <p:ph idx="1"/>
          </p:nvPr>
        </p:nvSpPr>
        <p:spPr/>
        <p:txBody>
          <a:bodyPr/>
          <a:lstStyle/>
          <a:p>
            <a:r>
              <a:rPr lang="it-IT" dirty="0" smtClean="0">
                <a:latin typeface="Arial" panose="020B0604020202020204" pitchFamily="34" charset="0"/>
                <a:cs typeface="Arial" panose="020B0604020202020204" pitchFamily="34" charset="0"/>
              </a:rPr>
              <a:t>A ringraziare</a:t>
            </a:r>
          </a:p>
          <a:p>
            <a:r>
              <a:rPr lang="it-IT" dirty="0" smtClean="0">
                <a:latin typeface="Arial" panose="020B0604020202020204" pitchFamily="34" charset="0"/>
                <a:cs typeface="Arial" panose="020B0604020202020204" pitchFamily="34" charset="0"/>
              </a:rPr>
              <a:t>A osservare la natura</a:t>
            </a:r>
          </a:p>
          <a:p>
            <a:r>
              <a:rPr lang="it-IT" dirty="0" smtClean="0">
                <a:latin typeface="Arial" panose="020B0604020202020204" pitchFamily="34" charset="0"/>
                <a:cs typeface="Arial" panose="020B0604020202020204" pitchFamily="34" charset="0"/>
              </a:rPr>
              <a:t>A esprimersi liberamente</a:t>
            </a:r>
          </a:p>
          <a:p>
            <a:r>
              <a:rPr lang="it-IT" dirty="0" smtClean="0">
                <a:latin typeface="Arial" panose="020B0604020202020204" pitchFamily="34" charset="0"/>
                <a:cs typeface="Arial" panose="020B0604020202020204" pitchFamily="34" charset="0"/>
              </a:rPr>
              <a:t>A sentire la fede come qualcosa di bello, come un’esperienza e non come un concetto astratto</a:t>
            </a:r>
            <a:endParaRPr lang="it-I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3398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8200" y="2421923"/>
            <a:ext cx="10515600" cy="3755039"/>
          </a:xfrm>
        </p:spPr>
        <p:txBody>
          <a:bodyPr>
            <a:normAutofit/>
          </a:bodyPr>
          <a:lstStyle/>
          <a:p>
            <a:pPr marL="0" indent="0" algn="ctr">
              <a:buNone/>
            </a:pPr>
            <a:r>
              <a:rPr lang="it-IT" sz="3600" dirty="0" smtClean="0">
                <a:latin typeface="Britannic Bold" panose="020B0903060703020204" pitchFamily="34" charset="0"/>
              </a:rPr>
              <a:t>L’arte semina meraviglia.</a:t>
            </a:r>
          </a:p>
          <a:p>
            <a:pPr marL="0" indent="0" algn="ctr">
              <a:buNone/>
            </a:pPr>
            <a:r>
              <a:rPr lang="it-IT" sz="3600" dirty="0" smtClean="0">
                <a:latin typeface="Britannic Bold" panose="020B0903060703020204" pitchFamily="34" charset="0"/>
              </a:rPr>
              <a:t>La meraviglia apre alla bellezza.</a:t>
            </a:r>
          </a:p>
          <a:p>
            <a:pPr marL="0" indent="0" algn="ctr">
              <a:buNone/>
            </a:pPr>
            <a:r>
              <a:rPr lang="it-IT" sz="3600" dirty="0" smtClean="0">
                <a:latin typeface="Britannic Bold" panose="020B0903060703020204" pitchFamily="34" charset="0"/>
              </a:rPr>
              <a:t>E la bellezza avvicina al mistero della fede.</a:t>
            </a:r>
            <a:endParaRPr lang="it-IT" sz="3600" dirty="0">
              <a:latin typeface="Britannic Bold" panose="020B0903060703020204" pitchFamily="34" charset="0"/>
            </a:endParaRPr>
          </a:p>
        </p:txBody>
      </p:sp>
    </p:spTree>
    <p:extLst>
      <p:ext uri="{BB962C8B-B14F-4D97-AF65-F5344CB8AC3E}">
        <p14:creationId xmlns:p14="http://schemas.microsoft.com/office/powerpoint/2010/main" val="8378046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875</Words>
  <Application>Microsoft Office PowerPoint</Application>
  <PresentationFormat>Widescreen</PresentationFormat>
  <Paragraphs>92</Paragraphs>
  <Slides>21</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21</vt:i4>
      </vt:variant>
    </vt:vector>
  </HeadingPairs>
  <TitlesOfParts>
    <vt:vector size="28" baseType="lpstr">
      <vt:lpstr>Arial</vt:lpstr>
      <vt:lpstr>Britannic Bold</vt:lpstr>
      <vt:lpstr>Calibri</vt:lpstr>
      <vt:lpstr>Calibri Light</vt:lpstr>
      <vt:lpstr>Times New Roman</vt:lpstr>
      <vt:lpstr>Wingdings</vt:lpstr>
      <vt:lpstr>Tema di Office</vt:lpstr>
      <vt:lpstr>"Raccontare i Santi  con le mani e con il cuore"</vt:lpstr>
      <vt:lpstr>Perché raccontare i santi ai bambini</vt:lpstr>
      <vt:lpstr>San Francesco D’Assisi e i bambini:</vt:lpstr>
      <vt:lpstr>Il cantico di Frate Sole</vt:lpstr>
      <vt:lpstr> Arte come linguaggio spirituale</vt:lpstr>
      <vt:lpstr>Perché Mirò</vt:lpstr>
      <vt:lpstr>Miró e il Cantico delle Creature</vt:lpstr>
      <vt:lpstr>Presentazione standard di PowerPoint</vt:lpstr>
      <vt:lpstr>CANTIC DEL SOL https://www.youtube.com/watch?v=12aQW-iybv0 </vt:lpstr>
      <vt:lpstr>IL CANTICO DI FRATE SOLE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Proposta di laboratorio: il mio Cantico</vt:lpstr>
      <vt:lpstr>Cosa imparano i bambini</vt:lpstr>
      <vt:lpstr>Presentazione standard di PowerPoint</vt:lpstr>
    </vt:vector>
  </TitlesOfParts>
  <Company>Administrator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Administrator</dc:creator>
  <cp:lastModifiedBy>Administrator</cp:lastModifiedBy>
  <cp:revision>16</cp:revision>
  <dcterms:created xsi:type="dcterms:W3CDTF">2026-02-08T13:55:55Z</dcterms:created>
  <dcterms:modified xsi:type="dcterms:W3CDTF">2026-02-10T17:46:59Z</dcterms:modified>
</cp:coreProperties>
</file>